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charts/chart3.xml" ContentType="application/vnd.openxmlformats-officedocument.drawingml.chart+xml"/>
  <Override PartName="/ppt/charts/chart4.xml" ContentType="application/vnd.openxmlformats-officedocument.drawingml.char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charts/chart5.xml" ContentType="application/vnd.openxmlformats-officedocument.drawingml.chart+xml"/>
  <Override PartName="/ppt/charts/chart6.xml" ContentType="application/vnd.openxmlformats-officedocument.drawingml.char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9" r:id="rId4"/>
    <p:sldMasterId id="2147493485" r:id="rId5"/>
    <p:sldMasterId id="2147493491" r:id="rId6"/>
    <p:sldMasterId id="2147493497" r:id="rId7"/>
    <p:sldMasterId id="2147493501" r:id="rId8"/>
    <p:sldMasterId id="2147493506" r:id="rId9"/>
    <p:sldMasterId id="2147493511" r:id="rId10"/>
  </p:sldMasterIdLst>
  <p:notesMasterIdLst>
    <p:notesMasterId r:id="rId27"/>
  </p:notesMasterIdLst>
  <p:handoutMasterIdLst>
    <p:handoutMasterId r:id="rId28"/>
  </p:handoutMasterIdLst>
  <p:sldIdLst>
    <p:sldId id="334" r:id="rId11"/>
    <p:sldId id="286" r:id="rId12"/>
    <p:sldId id="283" r:id="rId13"/>
    <p:sldId id="292" r:id="rId14"/>
    <p:sldId id="404" r:id="rId15"/>
    <p:sldId id="405" r:id="rId16"/>
    <p:sldId id="395" r:id="rId17"/>
    <p:sldId id="328" r:id="rId18"/>
    <p:sldId id="324" r:id="rId19"/>
    <p:sldId id="380" r:id="rId20"/>
    <p:sldId id="396" r:id="rId21"/>
    <p:sldId id="402" r:id="rId22"/>
    <p:sldId id="353" r:id="rId23"/>
    <p:sldId id="354" r:id="rId24"/>
    <p:sldId id="369" r:id="rId25"/>
    <p:sldId id="372" r:id="rId26"/>
  </p:sldIdLst>
  <p:sldSz cx="9144000" cy="5143500" type="screen16x9"/>
  <p:notesSz cx="6669088" cy="9753600"/>
  <p:defaultText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7">
          <p15:clr>
            <a:srgbClr val="A4A3A4"/>
          </p15:clr>
        </p15:guide>
        <p15:guide id="2" orient="horz" pos="1620">
          <p15:clr>
            <a:srgbClr val="A4A3A4"/>
          </p15:clr>
        </p15:guide>
        <p15:guide id="3" pos="5466">
          <p15:clr>
            <a:srgbClr val="A4A3A4"/>
          </p15:clr>
        </p15:guide>
        <p15:guide id="4" pos="2566">
          <p15:clr>
            <a:srgbClr val="A4A3A4"/>
          </p15:clr>
        </p15:guide>
        <p15:guide id="5" pos="1289">
          <p15:clr>
            <a:srgbClr val="A4A3A4"/>
          </p15:clr>
        </p15:guide>
        <p15:guide id="6" pos="279">
          <p15:clr>
            <a:srgbClr val="A4A3A4"/>
          </p15:clr>
        </p15:guide>
      </p15:sldGuideLst>
    </p:ext>
    <p:ext uri="{2D200454-40CA-4A62-9FC3-DE9A4176ACB9}">
      <p15:notesGuideLst xmlns:p15="http://schemas.microsoft.com/office/powerpoint/2012/main">
        <p15:guide id="1" orient="horz" pos="3072">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C00"/>
    <a:srgbClr val="4E9D2D"/>
    <a:srgbClr val="777777"/>
    <a:srgbClr val="AC162C"/>
    <a:srgbClr val="002F87"/>
    <a:srgbClr val="009BDE"/>
    <a:srgbClr val="FF67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9" autoAdjust="0"/>
    <p:restoredTop sz="78839" autoAdjust="0"/>
  </p:normalViewPr>
  <p:slideViewPr>
    <p:cSldViewPr snapToGrid="0" snapToObjects="1">
      <p:cViewPr varScale="1">
        <p:scale>
          <a:sx n="125" d="100"/>
          <a:sy n="125" d="100"/>
        </p:scale>
        <p:origin x="636" y="102"/>
      </p:cViewPr>
      <p:guideLst>
        <p:guide orient="horz" pos="807"/>
        <p:guide orient="horz" pos="1620"/>
        <p:guide pos="5466"/>
        <p:guide pos="2566"/>
        <p:guide pos="1289"/>
        <p:guide pos="279"/>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66" d="100"/>
          <a:sy n="66" d="100"/>
        </p:scale>
        <p:origin x="-1651" y="-91"/>
      </p:cViewPr>
      <p:guideLst>
        <p:guide orient="horz" pos="3072"/>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3756285639761E-2"/>
          <c:y val="4.5332660551397098E-2"/>
          <c:w val="0.73125596922867997"/>
          <c:h val="0.72620291632461398"/>
        </c:manualLayout>
      </c:layout>
      <c:doughnutChart>
        <c:varyColors val="1"/>
        <c:ser>
          <c:idx val="0"/>
          <c:order val="0"/>
          <c:spPr>
            <a:solidFill>
              <a:schemeClr val="accent2"/>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410A-414A-81FC-C76014513BF4}"/>
              </c:ext>
            </c:extLst>
          </c:dPt>
          <c:dLbls>
            <c:spPr>
              <a:noFill/>
              <a:ln>
                <a:noFill/>
              </a:ln>
              <a:effectLst/>
            </c:spPr>
            <c:txPr>
              <a:bodyPr/>
              <a:lstStyle/>
              <a:p>
                <a:pPr>
                  <a:defRPr sz="2600" b="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[Chart1.xlsx]Sheet1!$A$1:$A$2</c:f>
              <c:strCache>
                <c:ptCount val="2"/>
                <c:pt idx="0">
                  <c:v>Lorem Ipsum</c:v>
                </c:pt>
                <c:pt idx="1">
                  <c:v>Lorem Ipsum</c:v>
                </c:pt>
              </c:strCache>
            </c:strRef>
          </c:cat>
          <c:val>
            <c:numRef>
              <c:f>[Chart1.xlsx]Sheet1!$B$1:$B$2</c:f>
              <c:numCache>
                <c:formatCode>0%</c:formatCode>
                <c:ptCount val="2"/>
                <c:pt idx="0">
                  <c:v>0.63</c:v>
                </c:pt>
                <c:pt idx="1">
                  <c:v>0.37</c:v>
                </c:pt>
              </c:numCache>
            </c:numRef>
          </c:val>
          <c:extLst>
            <c:ext xmlns:c16="http://schemas.microsoft.com/office/drawing/2014/chart" uri="{C3380CC4-5D6E-409C-BE32-E72D297353CC}">
              <c16:uniqueId val="{00000002-410A-414A-81FC-C76014513BF4}"/>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5427326068144898"/>
          <c:y val="0.74145086030912799"/>
          <c:w val="0.220247164042704"/>
          <c:h val="0.113171769137158"/>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4861878453038701E-2"/>
          <c:y val="5.1047215627430503E-2"/>
          <c:w val="0.64812741984599997"/>
          <c:h val="0.72488807505144703"/>
        </c:manualLayout>
      </c:layout>
      <c:doughnutChart>
        <c:varyColors val="1"/>
        <c:ser>
          <c:idx val="0"/>
          <c:order val="0"/>
          <c:spPr>
            <a:ln>
              <a:noFill/>
            </a:ln>
            <a:effectLst/>
          </c:spPr>
          <c:dPt>
            <c:idx val="0"/>
            <c:bubble3D val="0"/>
            <c:spPr>
              <a:solidFill>
                <a:schemeClr val="accent5"/>
              </a:solidFill>
              <a:ln>
                <a:noFill/>
              </a:ln>
              <a:effectLst/>
            </c:spPr>
            <c:extLst>
              <c:ext xmlns:c16="http://schemas.microsoft.com/office/drawing/2014/chart" uri="{C3380CC4-5D6E-409C-BE32-E72D297353CC}">
                <c16:uniqueId val="{00000001-6AF4-41E8-9739-0FB0FA0D7F8C}"/>
              </c:ext>
            </c:extLst>
          </c:dPt>
          <c:dPt>
            <c:idx val="1"/>
            <c:bubble3D val="0"/>
            <c:spPr>
              <a:solidFill>
                <a:schemeClr val="accent6"/>
              </a:solidFill>
              <a:ln>
                <a:noFill/>
              </a:ln>
              <a:effectLst/>
            </c:spPr>
            <c:extLst>
              <c:ext xmlns:c16="http://schemas.microsoft.com/office/drawing/2014/chart" uri="{C3380CC4-5D6E-409C-BE32-E72D297353CC}">
                <c16:uniqueId val="{00000003-6AF4-41E8-9739-0FB0FA0D7F8C}"/>
              </c:ext>
            </c:extLst>
          </c:dPt>
          <c:dPt>
            <c:idx val="2"/>
            <c:bubble3D val="0"/>
            <c:spPr>
              <a:solidFill>
                <a:schemeClr val="accent4"/>
              </a:solidFill>
              <a:ln>
                <a:noFill/>
              </a:ln>
              <a:effectLst/>
            </c:spPr>
            <c:extLst>
              <c:ext xmlns:c16="http://schemas.microsoft.com/office/drawing/2014/chart" uri="{C3380CC4-5D6E-409C-BE32-E72D297353CC}">
                <c16:uniqueId val="{00000005-6AF4-41E8-9739-0FB0FA0D7F8C}"/>
              </c:ext>
            </c:extLst>
          </c:dPt>
          <c:dPt>
            <c:idx val="3"/>
            <c:bubble3D val="0"/>
            <c:spPr>
              <a:solidFill>
                <a:schemeClr val="accent1"/>
              </a:solidFill>
              <a:ln>
                <a:noFill/>
              </a:ln>
              <a:effectLst/>
            </c:spPr>
            <c:extLst>
              <c:ext xmlns:c16="http://schemas.microsoft.com/office/drawing/2014/chart" uri="{C3380CC4-5D6E-409C-BE32-E72D297353CC}">
                <c16:uniqueId val="{00000007-6AF4-41E8-9739-0FB0FA0D7F8C}"/>
              </c:ext>
            </c:extLst>
          </c:dPt>
          <c:dPt>
            <c:idx val="4"/>
            <c:bubble3D val="0"/>
            <c:spPr>
              <a:solidFill>
                <a:schemeClr val="tx2"/>
              </a:solidFill>
              <a:ln>
                <a:noFill/>
              </a:ln>
              <a:effectLst/>
            </c:spPr>
            <c:extLst>
              <c:ext xmlns:c16="http://schemas.microsoft.com/office/drawing/2014/chart" uri="{C3380CC4-5D6E-409C-BE32-E72D297353CC}">
                <c16:uniqueId val="{00000009-6AF4-41E8-9739-0FB0FA0D7F8C}"/>
              </c:ext>
            </c:extLst>
          </c:dPt>
          <c:dLbls>
            <c:dLbl>
              <c:idx val="0"/>
              <c:layout>
                <c:manualLayout>
                  <c:x val="1.6574585635359101E-2"/>
                  <c:y val="-3.08959810167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AF4-41E8-9739-0FB0FA0D7F8C}"/>
                </c:ext>
              </c:extLst>
            </c:dLbl>
            <c:dLbl>
              <c:idx val="2"/>
              <c:spPr/>
              <c:txPr>
                <a:bodyPr/>
                <a:lstStyle/>
                <a:p>
                  <a:pPr>
                    <a:defRPr sz="1800">
                      <a:solidFill>
                        <a:schemeClr val="bg1"/>
                      </a:solidFill>
                      <a:latin typeface="Calibri Light"/>
                    </a:defRPr>
                  </a:pPr>
                  <a:endParaRPr lang="en-US"/>
                </a:p>
              </c:txPr>
              <c:showLegendKey val="0"/>
              <c:showVal val="1"/>
              <c:showCatName val="0"/>
              <c:showSerName val="0"/>
              <c:showPercent val="0"/>
              <c:showBubbleSize val="0"/>
              <c:extLst>
                <c:ext xmlns:c16="http://schemas.microsoft.com/office/drawing/2014/chart" uri="{C3380CC4-5D6E-409C-BE32-E72D297353CC}">
                  <c16:uniqueId val="{00000005-6AF4-41E8-9739-0FB0FA0D7F8C}"/>
                </c:ext>
              </c:extLst>
            </c:dLbl>
            <c:spPr>
              <a:noFill/>
              <a:ln>
                <a:noFill/>
              </a:ln>
              <a:effectLst/>
            </c:spPr>
            <c:txPr>
              <a:bodyPr/>
              <a:lstStyle/>
              <a:p>
                <a:pPr>
                  <a:defRPr sz="220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[Chart2.xlsx]Sheet1!$A$1:$A$5</c:f>
              <c:strCache>
                <c:ptCount val="5"/>
                <c:pt idx="0">
                  <c:v>Lorem Ipsum</c:v>
                </c:pt>
                <c:pt idx="1">
                  <c:v>Lorem Ipsum</c:v>
                </c:pt>
                <c:pt idx="2">
                  <c:v>Lorem Ipsum</c:v>
                </c:pt>
                <c:pt idx="3">
                  <c:v>Lorem Ipsum</c:v>
                </c:pt>
                <c:pt idx="4">
                  <c:v>Lorem Ipsum</c:v>
                </c:pt>
              </c:strCache>
            </c:strRef>
          </c:cat>
          <c:val>
            <c:numRef>
              <c:f>[Chart2.xlsx]Sheet1!$B$1:$B$5</c:f>
              <c:numCache>
                <c:formatCode>0.00%</c:formatCode>
                <c:ptCount val="5"/>
                <c:pt idx="0">
                  <c:v>0.125</c:v>
                </c:pt>
                <c:pt idx="1">
                  <c:v>0.125</c:v>
                </c:pt>
                <c:pt idx="2" formatCode="0%">
                  <c:v>0.05</c:v>
                </c:pt>
                <c:pt idx="3" formatCode="0%">
                  <c:v>0.2</c:v>
                </c:pt>
                <c:pt idx="4" formatCode="0%">
                  <c:v>0.5</c:v>
                </c:pt>
              </c:numCache>
            </c:numRef>
          </c:val>
          <c:extLst>
            <c:ext xmlns:c16="http://schemas.microsoft.com/office/drawing/2014/chart" uri="{C3380CC4-5D6E-409C-BE32-E72D297353CC}">
              <c16:uniqueId val="{0000000A-6AF4-41E8-9739-0FB0FA0D7F8C}"/>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1221581763605504"/>
          <c:y val="0.64598338866633198"/>
          <c:w val="0.19165158567886201"/>
          <c:h val="0.22708546047297101"/>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3756285639761E-2"/>
          <c:y val="4.5332660551397098E-2"/>
          <c:w val="0.73125596922867997"/>
          <c:h val="0.72620291632461398"/>
        </c:manualLayout>
      </c:layout>
      <c:doughnutChart>
        <c:varyColors val="1"/>
        <c:ser>
          <c:idx val="0"/>
          <c:order val="0"/>
          <c:spPr>
            <a:solidFill>
              <a:schemeClr val="accent2"/>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5886-40DA-A603-B28EA96E7281}"/>
              </c:ext>
            </c:extLst>
          </c:dPt>
          <c:dLbls>
            <c:spPr>
              <a:noFill/>
              <a:ln>
                <a:noFill/>
              </a:ln>
              <a:effectLst/>
            </c:spPr>
            <c:txPr>
              <a:bodyPr/>
              <a:lstStyle/>
              <a:p>
                <a:pPr>
                  <a:defRPr sz="2600" b="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[Chart1.xlsx]Sheet1!$A$1:$A$2</c:f>
              <c:strCache>
                <c:ptCount val="2"/>
                <c:pt idx="0">
                  <c:v>Lorem Ipsum</c:v>
                </c:pt>
                <c:pt idx="1">
                  <c:v>Lorem Ipsum</c:v>
                </c:pt>
              </c:strCache>
            </c:strRef>
          </c:cat>
          <c:val>
            <c:numRef>
              <c:f>[Chart1.xlsx]Sheet1!$B$1:$B$2</c:f>
              <c:numCache>
                <c:formatCode>0%</c:formatCode>
                <c:ptCount val="2"/>
                <c:pt idx="0">
                  <c:v>0.63</c:v>
                </c:pt>
                <c:pt idx="1">
                  <c:v>0.37</c:v>
                </c:pt>
              </c:numCache>
            </c:numRef>
          </c:val>
          <c:extLst>
            <c:ext xmlns:c16="http://schemas.microsoft.com/office/drawing/2014/chart" uri="{C3380CC4-5D6E-409C-BE32-E72D297353CC}">
              <c16:uniqueId val="{00000002-5886-40DA-A603-B28EA96E7281}"/>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5427326068144898"/>
          <c:y val="0.74145086030912799"/>
          <c:w val="0.220247164042704"/>
          <c:h val="0.113171769137158"/>
        </c:manualLayout>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4861878453038701E-2"/>
          <c:y val="5.1047215627430503E-2"/>
          <c:w val="0.64812741984599997"/>
          <c:h val="0.72488807505144703"/>
        </c:manualLayout>
      </c:layout>
      <c:doughnutChart>
        <c:varyColors val="1"/>
        <c:ser>
          <c:idx val="0"/>
          <c:order val="0"/>
          <c:spPr>
            <a:ln>
              <a:noFill/>
            </a:ln>
            <a:effectLst/>
          </c:spPr>
          <c:dPt>
            <c:idx val="0"/>
            <c:bubble3D val="0"/>
            <c:spPr>
              <a:solidFill>
                <a:schemeClr val="accent5"/>
              </a:solidFill>
              <a:ln>
                <a:noFill/>
              </a:ln>
              <a:effectLst/>
            </c:spPr>
            <c:extLst>
              <c:ext xmlns:c16="http://schemas.microsoft.com/office/drawing/2014/chart" uri="{C3380CC4-5D6E-409C-BE32-E72D297353CC}">
                <c16:uniqueId val="{00000001-CD2F-460A-BDAD-64344510DDD2}"/>
              </c:ext>
            </c:extLst>
          </c:dPt>
          <c:dPt>
            <c:idx val="1"/>
            <c:bubble3D val="0"/>
            <c:spPr>
              <a:solidFill>
                <a:schemeClr val="accent6"/>
              </a:solidFill>
              <a:ln>
                <a:noFill/>
              </a:ln>
              <a:effectLst/>
            </c:spPr>
            <c:extLst>
              <c:ext xmlns:c16="http://schemas.microsoft.com/office/drawing/2014/chart" uri="{C3380CC4-5D6E-409C-BE32-E72D297353CC}">
                <c16:uniqueId val="{00000003-CD2F-460A-BDAD-64344510DDD2}"/>
              </c:ext>
            </c:extLst>
          </c:dPt>
          <c:dPt>
            <c:idx val="2"/>
            <c:bubble3D val="0"/>
            <c:spPr>
              <a:solidFill>
                <a:schemeClr val="accent4"/>
              </a:solidFill>
              <a:ln>
                <a:noFill/>
              </a:ln>
              <a:effectLst/>
            </c:spPr>
            <c:extLst>
              <c:ext xmlns:c16="http://schemas.microsoft.com/office/drawing/2014/chart" uri="{C3380CC4-5D6E-409C-BE32-E72D297353CC}">
                <c16:uniqueId val="{00000005-CD2F-460A-BDAD-64344510DDD2}"/>
              </c:ext>
            </c:extLst>
          </c:dPt>
          <c:dPt>
            <c:idx val="3"/>
            <c:bubble3D val="0"/>
            <c:spPr>
              <a:solidFill>
                <a:schemeClr val="accent1"/>
              </a:solidFill>
              <a:ln>
                <a:noFill/>
              </a:ln>
              <a:effectLst/>
            </c:spPr>
            <c:extLst>
              <c:ext xmlns:c16="http://schemas.microsoft.com/office/drawing/2014/chart" uri="{C3380CC4-5D6E-409C-BE32-E72D297353CC}">
                <c16:uniqueId val="{00000007-CD2F-460A-BDAD-64344510DDD2}"/>
              </c:ext>
            </c:extLst>
          </c:dPt>
          <c:dPt>
            <c:idx val="4"/>
            <c:bubble3D val="0"/>
            <c:spPr>
              <a:solidFill>
                <a:schemeClr val="tx2"/>
              </a:solidFill>
              <a:ln>
                <a:noFill/>
              </a:ln>
              <a:effectLst/>
            </c:spPr>
            <c:extLst>
              <c:ext xmlns:c16="http://schemas.microsoft.com/office/drawing/2014/chart" uri="{C3380CC4-5D6E-409C-BE32-E72D297353CC}">
                <c16:uniqueId val="{00000009-CD2F-460A-BDAD-64344510DDD2}"/>
              </c:ext>
            </c:extLst>
          </c:dPt>
          <c:dLbls>
            <c:dLbl>
              <c:idx val="0"/>
              <c:layout>
                <c:manualLayout>
                  <c:x val="1.6574585635359101E-2"/>
                  <c:y val="-3.08959810167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2F-460A-BDAD-64344510DDD2}"/>
                </c:ext>
              </c:extLst>
            </c:dLbl>
            <c:dLbl>
              <c:idx val="2"/>
              <c:spPr/>
              <c:txPr>
                <a:bodyPr/>
                <a:lstStyle/>
                <a:p>
                  <a:pPr>
                    <a:defRPr sz="1800">
                      <a:solidFill>
                        <a:schemeClr val="bg1"/>
                      </a:solidFill>
                      <a:latin typeface="Calibri Light"/>
                    </a:defRPr>
                  </a:pPr>
                  <a:endParaRPr lang="en-US"/>
                </a:p>
              </c:txPr>
              <c:showLegendKey val="0"/>
              <c:showVal val="1"/>
              <c:showCatName val="0"/>
              <c:showSerName val="0"/>
              <c:showPercent val="0"/>
              <c:showBubbleSize val="0"/>
              <c:extLst>
                <c:ext xmlns:c16="http://schemas.microsoft.com/office/drawing/2014/chart" uri="{C3380CC4-5D6E-409C-BE32-E72D297353CC}">
                  <c16:uniqueId val="{00000005-CD2F-460A-BDAD-64344510DDD2}"/>
                </c:ext>
              </c:extLst>
            </c:dLbl>
            <c:spPr>
              <a:noFill/>
              <a:ln>
                <a:noFill/>
              </a:ln>
              <a:effectLst/>
            </c:spPr>
            <c:txPr>
              <a:bodyPr/>
              <a:lstStyle/>
              <a:p>
                <a:pPr>
                  <a:defRPr sz="220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[Chart2.xlsx]Sheet1!$A$1:$A$5</c:f>
              <c:strCache>
                <c:ptCount val="5"/>
                <c:pt idx="0">
                  <c:v>Lorem Ipsum</c:v>
                </c:pt>
                <c:pt idx="1">
                  <c:v>Lorem Ipsum</c:v>
                </c:pt>
                <c:pt idx="2">
                  <c:v>Lorem Ipsum</c:v>
                </c:pt>
                <c:pt idx="3">
                  <c:v>Lorem Ipsum</c:v>
                </c:pt>
                <c:pt idx="4">
                  <c:v>Lorem Ipsum</c:v>
                </c:pt>
              </c:strCache>
            </c:strRef>
          </c:cat>
          <c:val>
            <c:numRef>
              <c:f>[Chart2.xlsx]Sheet1!$B$1:$B$5</c:f>
              <c:numCache>
                <c:formatCode>0.00%</c:formatCode>
                <c:ptCount val="5"/>
                <c:pt idx="0">
                  <c:v>0.125</c:v>
                </c:pt>
                <c:pt idx="1">
                  <c:v>0.125</c:v>
                </c:pt>
                <c:pt idx="2" formatCode="0%">
                  <c:v>0.05</c:v>
                </c:pt>
                <c:pt idx="3" formatCode="0%">
                  <c:v>0.2</c:v>
                </c:pt>
                <c:pt idx="4" formatCode="0%">
                  <c:v>0.5</c:v>
                </c:pt>
              </c:numCache>
            </c:numRef>
          </c:val>
          <c:extLst>
            <c:ext xmlns:c16="http://schemas.microsoft.com/office/drawing/2014/chart" uri="{C3380CC4-5D6E-409C-BE32-E72D297353CC}">
              <c16:uniqueId val="{0000000A-CD2F-460A-BDAD-64344510DDD2}"/>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1221581763605504"/>
          <c:y val="0.64598338866633198"/>
          <c:w val="0.19165158567886201"/>
          <c:h val="0.22708546047297101"/>
        </c:manualLayout>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3756285639761E-2"/>
          <c:y val="4.5332660551397098E-2"/>
          <c:w val="0.73125596922867997"/>
          <c:h val="0.72620291632461398"/>
        </c:manualLayout>
      </c:layout>
      <c:doughnutChart>
        <c:varyColors val="1"/>
        <c:ser>
          <c:idx val="0"/>
          <c:order val="0"/>
          <c:spPr>
            <a:solidFill>
              <a:schemeClr val="accent2"/>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E16F-4846-B69C-E352D10DEC82}"/>
              </c:ext>
            </c:extLst>
          </c:dPt>
          <c:dLbls>
            <c:spPr>
              <a:noFill/>
              <a:ln>
                <a:noFill/>
              </a:ln>
              <a:effectLst/>
            </c:spPr>
            <c:txPr>
              <a:bodyPr/>
              <a:lstStyle/>
              <a:p>
                <a:pPr>
                  <a:defRPr sz="2600" b="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[Chart1.xlsx]Sheet1!$A$1:$A$2</c:f>
              <c:strCache>
                <c:ptCount val="2"/>
                <c:pt idx="0">
                  <c:v>Lorem Ipsum</c:v>
                </c:pt>
                <c:pt idx="1">
                  <c:v>Lorem Ipsum</c:v>
                </c:pt>
              </c:strCache>
            </c:strRef>
          </c:cat>
          <c:val>
            <c:numRef>
              <c:f>[Chart1.xlsx]Sheet1!$B$1:$B$2</c:f>
              <c:numCache>
                <c:formatCode>0%</c:formatCode>
                <c:ptCount val="2"/>
                <c:pt idx="0">
                  <c:v>0.63</c:v>
                </c:pt>
                <c:pt idx="1">
                  <c:v>0.37</c:v>
                </c:pt>
              </c:numCache>
            </c:numRef>
          </c:val>
          <c:extLst>
            <c:ext xmlns:c16="http://schemas.microsoft.com/office/drawing/2014/chart" uri="{C3380CC4-5D6E-409C-BE32-E72D297353CC}">
              <c16:uniqueId val="{00000002-E16F-4846-B69C-E352D10DEC82}"/>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5427326068144898"/>
          <c:y val="0.74145086030912799"/>
          <c:w val="0.220247164042704"/>
          <c:h val="0.113171769137158"/>
        </c:manualLayout>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4861878453038701E-2"/>
          <c:y val="5.1047215627430503E-2"/>
          <c:w val="0.64812741984599997"/>
          <c:h val="0.72488807505144703"/>
        </c:manualLayout>
      </c:layout>
      <c:doughnutChart>
        <c:varyColors val="1"/>
        <c:ser>
          <c:idx val="0"/>
          <c:order val="0"/>
          <c:spPr>
            <a:ln>
              <a:noFill/>
            </a:ln>
            <a:effectLst/>
          </c:spPr>
          <c:dPt>
            <c:idx val="0"/>
            <c:bubble3D val="0"/>
            <c:spPr>
              <a:solidFill>
                <a:schemeClr val="accent5"/>
              </a:solidFill>
              <a:ln>
                <a:noFill/>
              </a:ln>
              <a:effectLst/>
            </c:spPr>
            <c:extLst>
              <c:ext xmlns:c16="http://schemas.microsoft.com/office/drawing/2014/chart" uri="{C3380CC4-5D6E-409C-BE32-E72D297353CC}">
                <c16:uniqueId val="{00000001-FDCF-4431-92B7-00CCC96B22B2}"/>
              </c:ext>
            </c:extLst>
          </c:dPt>
          <c:dPt>
            <c:idx val="1"/>
            <c:bubble3D val="0"/>
            <c:spPr>
              <a:solidFill>
                <a:schemeClr val="accent6"/>
              </a:solidFill>
              <a:ln>
                <a:noFill/>
              </a:ln>
              <a:effectLst/>
            </c:spPr>
            <c:extLst>
              <c:ext xmlns:c16="http://schemas.microsoft.com/office/drawing/2014/chart" uri="{C3380CC4-5D6E-409C-BE32-E72D297353CC}">
                <c16:uniqueId val="{00000003-FDCF-4431-92B7-00CCC96B22B2}"/>
              </c:ext>
            </c:extLst>
          </c:dPt>
          <c:dPt>
            <c:idx val="2"/>
            <c:bubble3D val="0"/>
            <c:spPr>
              <a:solidFill>
                <a:schemeClr val="accent4"/>
              </a:solidFill>
              <a:ln>
                <a:noFill/>
              </a:ln>
              <a:effectLst/>
            </c:spPr>
            <c:extLst>
              <c:ext xmlns:c16="http://schemas.microsoft.com/office/drawing/2014/chart" uri="{C3380CC4-5D6E-409C-BE32-E72D297353CC}">
                <c16:uniqueId val="{00000005-FDCF-4431-92B7-00CCC96B22B2}"/>
              </c:ext>
            </c:extLst>
          </c:dPt>
          <c:dPt>
            <c:idx val="3"/>
            <c:bubble3D val="0"/>
            <c:spPr>
              <a:solidFill>
                <a:schemeClr val="accent1"/>
              </a:solidFill>
              <a:ln>
                <a:noFill/>
              </a:ln>
              <a:effectLst/>
            </c:spPr>
            <c:extLst>
              <c:ext xmlns:c16="http://schemas.microsoft.com/office/drawing/2014/chart" uri="{C3380CC4-5D6E-409C-BE32-E72D297353CC}">
                <c16:uniqueId val="{00000007-FDCF-4431-92B7-00CCC96B22B2}"/>
              </c:ext>
            </c:extLst>
          </c:dPt>
          <c:dPt>
            <c:idx val="4"/>
            <c:bubble3D val="0"/>
            <c:spPr>
              <a:solidFill>
                <a:schemeClr val="tx2"/>
              </a:solidFill>
              <a:ln>
                <a:noFill/>
              </a:ln>
              <a:effectLst/>
            </c:spPr>
            <c:extLst>
              <c:ext xmlns:c16="http://schemas.microsoft.com/office/drawing/2014/chart" uri="{C3380CC4-5D6E-409C-BE32-E72D297353CC}">
                <c16:uniqueId val="{00000009-FDCF-4431-92B7-00CCC96B22B2}"/>
              </c:ext>
            </c:extLst>
          </c:dPt>
          <c:dLbls>
            <c:dLbl>
              <c:idx val="0"/>
              <c:layout>
                <c:manualLayout>
                  <c:x val="1.6574585635359101E-2"/>
                  <c:y val="-3.08959810167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DCF-4431-92B7-00CCC96B22B2}"/>
                </c:ext>
              </c:extLst>
            </c:dLbl>
            <c:dLbl>
              <c:idx val="2"/>
              <c:spPr/>
              <c:txPr>
                <a:bodyPr/>
                <a:lstStyle/>
                <a:p>
                  <a:pPr>
                    <a:defRPr sz="1800">
                      <a:solidFill>
                        <a:schemeClr val="bg1"/>
                      </a:solidFill>
                      <a:latin typeface="Calibri Light"/>
                    </a:defRPr>
                  </a:pPr>
                  <a:endParaRPr lang="en-US"/>
                </a:p>
              </c:txPr>
              <c:showLegendKey val="0"/>
              <c:showVal val="1"/>
              <c:showCatName val="0"/>
              <c:showSerName val="0"/>
              <c:showPercent val="0"/>
              <c:showBubbleSize val="0"/>
              <c:extLst>
                <c:ext xmlns:c16="http://schemas.microsoft.com/office/drawing/2014/chart" uri="{C3380CC4-5D6E-409C-BE32-E72D297353CC}">
                  <c16:uniqueId val="{00000005-FDCF-4431-92B7-00CCC96B22B2}"/>
                </c:ext>
              </c:extLst>
            </c:dLbl>
            <c:spPr>
              <a:noFill/>
              <a:ln>
                <a:noFill/>
              </a:ln>
              <a:effectLst/>
            </c:spPr>
            <c:txPr>
              <a:bodyPr/>
              <a:lstStyle/>
              <a:p>
                <a:pPr>
                  <a:defRPr sz="220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[Chart2.xlsx]Sheet1!$A$1:$A$5</c:f>
              <c:strCache>
                <c:ptCount val="5"/>
                <c:pt idx="0">
                  <c:v>Lorem Ipsum</c:v>
                </c:pt>
                <c:pt idx="1">
                  <c:v>Lorem Ipsum</c:v>
                </c:pt>
                <c:pt idx="2">
                  <c:v>Lorem Ipsum</c:v>
                </c:pt>
                <c:pt idx="3">
                  <c:v>Lorem Ipsum</c:v>
                </c:pt>
                <c:pt idx="4">
                  <c:v>Lorem Ipsum</c:v>
                </c:pt>
              </c:strCache>
            </c:strRef>
          </c:cat>
          <c:val>
            <c:numRef>
              <c:f>[Chart2.xlsx]Sheet1!$B$1:$B$5</c:f>
              <c:numCache>
                <c:formatCode>0.00%</c:formatCode>
                <c:ptCount val="5"/>
                <c:pt idx="0">
                  <c:v>0.125</c:v>
                </c:pt>
                <c:pt idx="1">
                  <c:v>0.125</c:v>
                </c:pt>
                <c:pt idx="2" formatCode="0%">
                  <c:v>0.05</c:v>
                </c:pt>
                <c:pt idx="3" formatCode="0%">
                  <c:v>0.2</c:v>
                </c:pt>
                <c:pt idx="4" formatCode="0%">
                  <c:v>0.5</c:v>
                </c:pt>
              </c:numCache>
            </c:numRef>
          </c:val>
          <c:extLst>
            <c:ext xmlns:c16="http://schemas.microsoft.com/office/drawing/2014/chart" uri="{C3380CC4-5D6E-409C-BE32-E72D297353CC}">
              <c16:uniqueId val="{0000000A-FDCF-4431-92B7-00CCC96B22B2}"/>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1221581763605504"/>
          <c:y val="0.64598338866633198"/>
          <c:w val="0.19165158567886201"/>
          <c:h val="0.22708546047297101"/>
        </c:manualLayout>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76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777607" y="0"/>
            <a:ext cx="2889938" cy="487680"/>
          </a:xfrm>
          <a:prstGeom prst="rect">
            <a:avLst/>
          </a:prstGeom>
        </p:spPr>
        <p:txBody>
          <a:bodyPr vert="horz" lIns="91440" tIns="45720" rIns="91440" bIns="45720" rtlCol="0"/>
          <a:lstStyle>
            <a:lvl1pPr algn="r">
              <a:defRPr sz="1200"/>
            </a:lvl1pPr>
          </a:lstStyle>
          <a:p>
            <a:fld id="{58E35D9D-4372-5D41-B59C-264AE2246998}" type="datetimeFigureOut">
              <a:rPr lang="en-US" smtClean="0"/>
              <a:t>6/11/2019</a:t>
            </a:fld>
            <a:endParaRPr lang="en-US" dirty="0"/>
          </a:p>
        </p:txBody>
      </p:sp>
      <p:sp>
        <p:nvSpPr>
          <p:cNvPr id="4" name="Footer Placeholder 3"/>
          <p:cNvSpPr>
            <a:spLocks noGrp="1"/>
          </p:cNvSpPr>
          <p:nvPr>
            <p:ph type="ftr" sz="quarter" idx="2"/>
          </p:nvPr>
        </p:nvSpPr>
        <p:spPr>
          <a:xfrm>
            <a:off x="0" y="9264227"/>
            <a:ext cx="2889938" cy="48768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777607" y="9264227"/>
            <a:ext cx="2889938" cy="487680"/>
          </a:xfrm>
          <a:prstGeom prst="rect">
            <a:avLst/>
          </a:prstGeom>
        </p:spPr>
        <p:txBody>
          <a:bodyPr vert="horz" lIns="91440" tIns="45720" rIns="91440" bIns="45720" rtlCol="0" anchor="b"/>
          <a:lstStyle>
            <a:lvl1pPr algn="r">
              <a:defRPr sz="1200"/>
            </a:lvl1pPr>
          </a:lstStyle>
          <a:p>
            <a:fld id="{B26FB324-3481-6C42-88B9-53A4A439B33E}" type="slidenum">
              <a:rPr lang="en-US" smtClean="0"/>
              <a:t>‹#›</a:t>
            </a:fld>
            <a:endParaRPr lang="en-US" dirty="0"/>
          </a:p>
        </p:txBody>
      </p:sp>
    </p:spTree>
    <p:extLst>
      <p:ext uri="{BB962C8B-B14F-4D97-AF65-F5344CB8AC3E}">
        <p14:creationId xmlns:p14="http://schemas.microsoft.com/office/powerpoint/2010/main" val="33775120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76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777607" y="0"/>
            <a:ext cx="2889938" cy="487680"/>
          </a:xfrm>
          <a:prstGeom prst="rect">
            <a:avLst/>
          </a:prstGeom>
        </p:spPr>
        <p:txBody>
          <a:bodyPr vert="horz" lIns="91440" tIns="45720" rIns="91440" bIns="45720" rtlCol="0"/>
          <a:lstStyle>
            <a:lvl1pPr algn="r">
              <a:defRPr sz="1200"/>
            </a:lvl1pPr>
          </a:lstStyle>
          <a:p>
            <a:fld id="{CFF170B1-6EB7-7B44-9CA4-D2AEB0562E2B}" type="datetimeFigureOut">
              <a:rPr lang="en-US" smtClean="0"/>
              <a:t>6/11/2019</a:t>
            </a:fld>
            <a:endParaRPr lang="en-US" dirty="0"/>
          </a:p>
        </p:txBody>
      </p:sp>
      <p:sp>
        <p:nvSpPr>
          <p:cNvPr id="4" name="Slide Image Placeholder 3"/>
          <p:cNvSpPr>
            <a:spLocks noGrp="1" noRot="1" noChangeAspect="1"/>
          </p:cNvSpPr>
          <p:nvPr>
            <p:ph type="sldImg" idx="2"/>
          </p:nvPr>
        </p:nvSpPr>
        <p:spPr>
          <a:xfrm>
            <a:off x="84138" y="731838"/>
            <a:ext cx="6500812" cy="36576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66909" y="4632960"/>
            <a:ext cx="5335270" cy="438912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264227"/>
            <a:ext cx="2889938" cy="48768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777607" y="9264227"/>
            <a:ext cx="2889938" cy="487680"/>
          </a:xfrm>
          <a:prstGeom prst="rect">
            <a:avLst/>
          </a:prstGeom>
        </p:spPr>
        <p:txBody>
          <a:bodyPr vert="horz" lIns="91440" tIns="45720" rIns="91440" bIns="45720" rtlCol="0" anchor="b"/>
          <a:lstStyle>
            <a:lvl1pPr algn="r">
              <a:defRPr sz="1200"/>
            </a:lvl1pPr>
          </a:lstStyle>
          <a:p>
            <a:fld id="{89F68097-7233-D54E-B230-8C1A12394B3E}" type="slidenum">
              <a:rPr lang="en-US" smtClean="0"/>
              <a:t>‹#›</a:t>
            </a:fld>
            <a:endParaRPr lang="en-US" dirty="0"/>
          </a:p>
        </p:txBody>
      </p:sp>
    </p:spTree>
    <p:extLst>
      <p:ext uri="{BB962C8B-B14F-4D97-AF65-F5344CB8AC3E}">
        <p14:creationId xmlns:p14="http://schemas.microsoft.com/office/powerpoint/2010/main" val="488777817"/>
      </p:ext>
    </p:extLst>
  </p:cSld>
  <p:clrMap bg1="lt1" tx1="dk1" bg2="lt2" tx2="dk2" accent1="accent1" accent2="accent2" accent3="accent3" accent4="accent4" accent5="accent5" accent6="accent6" hlink="hlink" folHlink="folHlink"/>
  <p:hf hdr="0" ftr="0" dt="0"/>
  <p:notesStyle>
    <a:lvl1pPr marL="0" algn="l" defTabSz="457154" rtl="0" eaLnBrk="1" latinLnBrk="0" hangingPunct="1">
      <a:defRPr sz="1200" kern="1200">
        <a:solidFill>
          <a:schemeClr val="tx1"/>
        </a:solidFill>
        <a:latin typeface="+mn-lt"/>
        <a:ea typeface="+mn-ea"/>
        <a:cs typeface="+mn-cs"/>
      </a:defRPr>
    </a:lvl1pPr>
    <a:lvl2pPr marL="457154" algn="l" defTabSz="457154" rtl="0" eaLnBrk="1" latinLnBrk="0" hangingPunct="1">
      <a:defRPr sz="1200" kern="1200">
        <a:solidFill>
          <a:schemeClr val="tx1"/>
        </a:solidFill>
        <a:latin typeface="+mn-lt"/>
        <a:ea typeface="+mn-ea"/>
        <a:cs typeface="+mn-cs"/>
      </a:defRPr>
    </a:lvl2pPr>
    <a:lvl3pPr marL="914310" algn="l" defTabSz="457154" rtl="0" eaLnBrk="1" latinLnBrk="0" hangingPunct="1">
      <a:defRPr sz="1200" kern="1200">
        <a:solidFill>
          <a:schemeClr val="tx1"/>
        </a:solidFill>
        <a:latin typeface="+mn-lt"/>
        <a:ea typeface="+mn-ea"/>
        <a:cs typeface="+mn-cs"/>
      </a:defRPr>
    </a:lvl3pPr>
    <a:lvl4pPr marL="1371464" algn="l" defTabSz="457154" rtl="0" eaLnBrk="1" latinLnBrk="0" hangingPunct="1">
      <a:defRPr sz="1200" kern="1200">
        <a:solidFill>
          <a:schemeClr val="tx1"/>
        </a:solidFill>
        <a:latin typeface="+mn-lt"/>
        <a:ea typeface="+mn-ea"/>
        <a:cs typeface="+mn-cs"/>
      </a:defRPr>
    </a:lvl4pPr>
    <a:lvl5pPr marL="1828619" algn="l" defTabSz="457154" rtl="0" eaLnBrk="1" latinLnBrk="0" hangingPunct="1">
      <a:defRPr sz="1200" kern="1200">
        <a:solidFill>
          <a:schemeClr val="tx1"/>
        </a:solidFill>
        <a:latin typeface="+mn-lt"/>
        <a:ea typeface="+mn-ea"/>
        <a:cs typeface="+mn-cs"/>
      </a:defRPr>
    </a:lvl5pPr>
    <a:lvl6pPr marL="2285772" algn="l" defTabSz="457154" rtl="0" eaLnBrk="1" latinLnBrk="0" hangingPunct="1">
      <a:defRPr sz="1200" kern="1200">
        <a:solidFill>
          <a:schemeClr val="tx1"/>
        </a:solidFill>
        <a:latin typeface="+mn-lt"/>
        <a:ea typeface="+mn-ea"/>
        <a:cs typeface="+mn-cs"/>
      </a:defRPr>
    </a:lvl6pPr>
    <a:lvl7pPr marL="2742926" algn="l" defTabSz="457154" rtl="0" eaLnBrk="1" latinLnBrk="0" hangingPunct="1">
      <a:defRPr sz="1200" kern="1200">
        <a:solidFill>
          <a:schemeClr val="tx1"/>
        </a:solidFill>
        <a:latin typeface="+mn-lt"/>
        <a:ea typeface="+mn-ea"/>
        <a:cs typeface="+mn-cs"/>
      </a:defRPr>
    </a:lvl7pPr>
    <a:lvl8pPr marL="3200080" algn="l" defTabSz="457154" rtl="0" eaLnBrk="1" latinLnBrk="0" hangingPunct="1">
      <a:defRPr sz="1200" kern="1200">
        <a:solidFill>
          <a:schemeClr val="tx1"/>
        </a:solidFill>
        <a:latin typeface="+mn-lt"/>
        <a:ea typeface="+mn-ea"/>
        <a:cs typeface="+mn-cs"/>
      </a:defRPr>
    </a:lvl8pPr>
    <a:lvl9pPr marL="3657235" algn="l" defTabSz="4571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a:t>
            </a:fld>
            <a:endParaRPr lang="en-US" dirty="0"/>
          </a:p>
        </p:txBody>
      </p:sp>
    </p:spTree>
    <p:extLst>
      <p:ext uri="{BB962C8B-B14F-4D97-AF65-F5344CB8AC3E}">
        <p14:creationId xmlns:p14="http://schemas.microsoft.com/office/powerpoint/2010/main" val="320442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r>
              <a:rPr lang="en-US" dirty="0" smtClean="0"/>
              <a:t>Questions</a:t>
            </a:r>
          </a:p>
          <a:p>
            <a:r>
              <a:rPr lang="en-US" dirty="0" smtClean="0"/>
              <a:t>Break</a:t>
            </a:r>
            <a:endParaRPr lang="en-US"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513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13</a:t>
            </a:fld>
            <a:endParaRPr lang="en-US" dirty="0"/>
          </a:p>
        </p:txBody>
      </p:sp>
    </p:spTree>
    <p:extLst>
      <p:ext uri="{BB962C8B-B14F-4D97-AF65-F5344CB8AC3E}">
        <p14:creationId xmlns:p14="http://schemas.microsoft.com/office/powerpoint/2010/main" val="36211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310" lvl="2" indent="0">
              <a:buFont typeface="Arial" panose="020B0604020202020204" pitchFamily="34" charset="0"/>
              <a:buNone/>
            </a:pPr>
            <a:r>
              <a:rPr lang="en-IE" dirty="0" smtClean="0">
                <a:solidFill>
                  <a:srgbClr val="000000"/>
                </a:solidFill>
              </a:rPr>
              <a:t>Sponsors</a:t>
            </a:r>
          </a:p>
          <a:p>
            <a:pPr marL="1200060" lvl="2" indent="-285750">
              <a:buFont typeface="Arial" panose="020B0604020202020204" pitchFamily="34" charset="0"/>
              <a:buChar char="•"/>
            </a:pPr>
            <a:r>
              <a:rPr lang="en-IE" dirty="0" smtClean="0">
                <a:solidFill>
                  <a:srgbClr val="000000"/>
                </a:solidFill>
              </a:rPr>
              <a:t>Winterval</a:t>
            </a:r>
          </a:p>
          <a:p>
            <a:pPr marL="1200060" lvl="2" indent="-285750">
              <a:buFont typeface="Arial" panose="020B0604020202020204" pitchFamily="34" charset="0"/>
              <a:buChar char="•"/>
            </a:pPr>
            <a:r>
              <a:rPr lang="en-IE" dirty="0" smtClean="0">
                <a:solidFill>
                  <a:srgbClr val="000000"/>
                </a:solidFill>
              </a:rPr>
              <a:t>Waterford Harvest Festival</a:t>
            </a:r>
          </a:p>
          <a:p>
            <a:pPr marL="1200060" lvl="2" indent="-285750">
              <a:buFont typeface="Arial" panose="020B0604020202020204" pitchFamily="34" charset="0"/>
              <a:buChar char="•"/>
            </a:pPr>
            <a:r>
              <a:rPr lang="en-IE" dirty="0" smtClean="0">
                <a:solidFill>
                  <a:srgbClr val="000000"/>
                </a:solidFill>
              </a:rPr>
              <a:t>Waterford Viking Marathon</a:t>
            </a:r>
          </a:p>
          <a:p>
            <a:pPr marL="1200060" lvl="2" indent="-285750">
              <a:buFont typeface="Arial" panose="020B0604020202020204" pitchFamily="34" charset="0"/>
              <a:buChar char="•"/>
            </a:pPr>
            <a:r>
              <a:rPr lang="en-IE" dirty="0" smtClean="0">
                <a:solidFill>
                  <a:srgbClr val="000000"/>
                </a:solidFill>
              </a:rPr>
              <a:t>Tramore Promenade Festival</a:t>
            </a:r>
          </a:p>
          <a:p>
            <a:pPr marL="1200060" lvl="2" indent="-285750">
              <a:buFont typeface="Arial" panose="020B0604020202020204" pitchFamily="34" charset="0"/>
              <a:buChar char="•"/>
            </a:pPr>
            <a:endParaRPr lang="en-IE" dirty="0" smtClean="0">
              <a:solidFill>
                <a:srgbClr val="000000"/>
              </a:solidFill>
            </a:endParaRPr>
          </a:p>
          <a:p>
            <a:pPr marL="914310" lvl="2" indent="0">
              <a:buFont typeface="Arial" panose="020B0604020202020204" pitchFamily="34" charset="0"/>
              <a:buNone/>
            </a:pPr>
            <a:r>
              <a:rPr lang="en-IE" dirty="0" smtClean="0">
                <a:solidFill>
                  <a:srgbClr val="000000"/>
                </a:solidFill>
              </a:rPr>
              <a:t>Donate</a:t>
            </a:r>
            <a:r>
              <a:rPr lang="en-IE" baseline="0" dirty="0" smtClean="0">
                <a:solidFill>
                  <a:srgbClr val="000000"/>
                </a:solidFill>
              </a:rPr>
              <a:t> to:</a:t>
            </a:r>
          </a:p>
          <a:p>
            <a:pPr marL="1200060" lvl="2" indent="-285750">
              <a:buFont typeface="Arial" panose="020B0604020202020204" pitchFamily="34" charset="0"/>
              <a:buChar char="•"/>
            </a:pPr>
            <a:r>
              <a:rPr lang="en-IE" dirty="0" smtClean="0">
                <a:solidFill>
                  <a:srgbClr val="000000"/>
                </a:solidFill>
              </a:rPr>
              <a:t>Irish Cancer Society</a:t>
            </a:r>
          </a:p>
          <a:p>
            <a:pPr marL="1200060" lvl="2" indent="-285750">
              <a:buFont typeface="Arial" panose="020B0604020202020204" pitchFamily="34" charset="0"/>
              <a:buChar char="•"/>
            </a:pPr>
            <a:r>
              <a:rPr lang="en-IE" dirty="0" smtClean="0">
                <a:solidFill>
                  <a:srgbClr val="000000"/>
                </a:solidFill>
              </a:rPr>
              <a:t>Solas Centre</a:t>
            </a:r>
          </a:p>
          <a:p>
            <a:pPr marL="1200060" lvl="2" indent="-285750">
              <a:buFont typeface="Arial" panose="020B0604020202020204" pitchFamily="34" charset="0"/>
              <a:buChar char="•"/>
            </a:pPr>
            <a:r>
              <a:rPr lang="en-IE" dirty="0" smtClean="0">
                <a:solidFill>
                  <a:srgbClr val="000000"/>
                </a:solidFill>
              </a:rPr>
              <a:t>Focus Ireland</a:t>
            </a:r>
          </a:p>
          <a:p>
            <a:pPr marL="1200060" lvl="2" indent="-285750">
              <a:buFont typeface="Arial" panose="020B0604020202020204" pitchFamily="34" charset="0"/>
              <a:buChar char="•"/>
            </a:pPr>
            <a:r>
              <a:rPr lang="en-IE" dirty="0" smtClean="0">
                <a:solidFill>
                  <a:srgbClr val="000000"/>
                </a:solidFill>
              </a:rPr>
              <a:t>Waterford Hospice </a:t>
            </a:r>
          </a:p>
          <a:p>
            <a:pPr marL="914310" lvl="2" indent="0">
              <a:buFont typeface="Arial" panose="020B0604020202020204" pitchFamily="34" charset="0"/>
              <a:buNone/>
            </a:pPr>
            <a:endParaRPr lang="en-IE" baseline="0" dirty="0" smtClean="0">
              <a:solidFill>
                <a:srgbClr val="000000"/>
              </a:solidFill>
            </a:endParaRPr>
          </a:p>
          <a:p>
            <a:pPr marL="914310" lvl="2" indent="0">
              <a:buFont typeface="Arial" panose="020B0604020202020204" pitchFamily="34" charset="0"/>
              <a:buNone/>
            </a:pPr>
            <a:endParaRPr lang="en-IE" dirty="0" smtClean="0">
              <a:solidFill>
                <a:srgbClr val="000000"/>
              </a:solidFill>
            </a:endParaRPr>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14</a:t>
            </a:fld>
            <a:endParaRPr lang="en-US" dirty="0"/>
          </a:p>
        </p:txBody>
      </p:sp>
    </p:spTree>
    <p:extLst>
      <p:ext uri="{BB962C8B-B14F-4D97-AF65-F5344CB8AC3E}">
        <p14:creationId xmlns:p14="http://schemas.microsoft.com/office/powerpoint/2010/main" val="415204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15</a:t>
            </a:fld>
            <a:endParaRPr lang="en-US" dirty="0"/>
          </a:p>
        </p:txBody>
      </p:sp>
    </p:spTree>
    <p:extLst>
      <p:ext uri="{BB962C8B-B14F-4D97-AF65-F5344CB8AC3E}">
        <p14:creationId xmlns:p14="http://schemas.microsoft.com/office/powerpoint/2010/main" val="354710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16</a:t>
            </a:fld>
            <a:endParaRPr lang="en-US" dirty="0"/>
          </a:p>
        </p:txBody>
      </p:sp>
    </p:spTree>
    <p:extLst>
      <p:ext uri="{BB962C8B-B14F-4D97-AF65-F5344CB8AC3E}">
        <p14:creationId xmlns:p14="http://schemas.microsoft.com/office/powerpoint/2010/main" val="7628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what we do, how we serve our clients, really defines our name.</a:t>
            </a:r>
          </a:p>
          <a:p>
            <a:r>
              <a:rPr lang="en-US" dirty="0" smtClean="0"/>
              <a:t> </a:t>
            </a:r>
          </a:p>
          <a:p>
            <a:r>
              <a:rPr lang="en-US" dirty="0" smtClean="0"/>
              <a:t>We offer service from the inception of</a:t>
            </a:r>
            <a:r>
              <a:rPr lang="en-US" baseline="0" dirty="0" smtClean="0"/>
              <a:t> a product </a:t>
            </a:r>
            <a:r>
              <a:rPr lang="en-US" dirty="0" smtClean="0"/>
              <a:t> throughout the life of a life insurance or annuity product.</a:t>
            </a:r>
          </a:p>
          <a:p>
            <a:r>
              <a:rPr lang="en-US" dirty="0" smtClean="0"/>
              <a:t> </a:t>
            </a:r>
          </a:p>
          <a:p>
            <a:r>
              <a:rPr lang="en-US" dirty="0" smtClean="0"/>
              <a:t>Service- end to end… </a:t>
            </a:r>
          </a:p>
          <a:p>
            <a:endParaRPr lang="en-US" dirty="0" smtClean="0"/>
          </a:p>
          <a:p>
            <a:pPr lvl="1"/>
            <a:endParaRPr lang="en-US" dirty="0" smtClean="0"/>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a:t>
            </a:fld>
            <a:endParaRPr lang="en-US" dirty="0"/>
          </a:p>
        </p:txBody>
      </p:sp>
    </p:spTree>
    <p:extLst>
      <p:ext uri="{BB962C8B-B14F-4D97-AF65-F5344CB8AC3E}">
        <p14:creationId xmlns:p14="http://schemas.microsoft.com/office/powerpoint/2010/main" val="193736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approximately 2000 SB leaders asked determined it would be beneficial for other life insurance and annuity companies. </a:t>
            </a:r>
          </a:p>
          <a:p>
            <a:r>
              <a:rPr lang="en-US" sz="1200" dirty="0" smtClean="0"/>
              <a:t> </a:t>
            </a:r>
          </a:p>
          <a:p>
            <a:r>
              <a:rPr lang="en-US" sz="1200" dirty="0" smtClean="0"/>
              <a:t>Between 2002-2005, the technology team members began modifying and testing for segregated functionality – could data be separated? – And could the separation of data allow for multi-tenancy. – For instance: Can multiple companies use the system and keep data separate from other companies’ data.</a:t>
            </a:r>
          </a:p>
          <a:p>
            <a:r>
              <a:rPr lang="en-US" sz="1200" dirty="0" smtClean="0"/>
              <a:t> </a:t>
            </a:r>
          </a:p>
          <a:p>
            <a:r>
              <a:rPr lang="en-US" sz="1200" dirty="0" smtClean="0"/>
              <a:t>Leaders determined it could. The realization that the technology framework could be used industry-wide laid the foundation for this separate company.</a:t>
            </a:r>
          </a:p>
          <a:p>
            <a:r>
              <a:rPr lang="en-US" sz="1200" dirty="0" smtClean="0"/>
              <a:t>At this time we have scalable technology - our unique multi-tenant platform drives down per policy cost.</a:t>
            </a:r>
          </a:p>
          <a:p>
            <a:r>
              <a:rPr lang="en-US" sz="1200" dirty="0" smtClean="0"/>
              <a:t> </a:t>
            </a:r>
          </a:p>
          <a:p>
            <a:r>
              <a:rPr lang="en-US" sz="1200" dirty="0" smtClean="0"/>
              <a:t>In 2005, se</a:t>
            </a:r>
            <a:r>
              <a:rPr lang="en-US" sz="1200" baseline="30000" dirty="0" smtClean="0"/>
              <a:t>2</a:t>
            </a:r>
            <a:r>
              <a:rPr lang="en-US" sz="1200" dirty="0" smtClean="0"/>
              <a:t> was incorporated as a separate entity.</a:t>
            </a:r>
          </a:p>
          <a:p>
            <a:r>
              <a:rPr lang="en-US" sz="1200" dirty="0" smtClean="0"/>
              <a:t> </a:t>
            </a:r>
          </a:p>
          <a:p>
            <a:r>
              <a:rPr lang="en-US" sz="1200" dirty="0" smtClean="0"/>
              <a:t>Our first client was Goldman Sachs.</a:t>
            </a:r>
          </a:p>
          <a:p>
            <a:r>
              <a:rPr lang="en-US" sz="1200" dirty="0" smtClean="0"/>
              <a:t> </a:t>
            </a:r>
          </a:p>
          <a:p>
            <a:r>
              <a:rPr lang="en-US" sz="1200" dirty="0" smtClean="0"/>
              <a:t> </a:t>
            </a:r>
          </a:p>
          <a:p>
            <a:r>
              <a:rPr lang="en-US" sz="1200" dirty="0" smtClean="0"/>
              <a:t> </a:t>
            </a:r>
          </a:p>
          <a:p>
            <a:r>
              <a:rPr lang="en-US" sz="1200" dirty="0" smtClean="0"/>
              <a:t> </a:t>
            </a:r>
          </a:p>
          <a:p>
            <a:r>
              <a:rPr lang="en-US" sz="1200" dirty="0" smtClean="0"/>
              <a:t> </a:t>
            </a:r>
          </a:p>
          <a:p>
            <a:endParaRPr lang="en-US" dirty="0" smtClean="0"/>
          </a:p>
          <a:p>
            <a:r>
              <a:rPr lang="en-US" dirty="0" smtClean="0"/>
              <a:t>Our Name: Our name</a:t>
            </a:r>
            <a:r>
              <a:rPr lang="en-US" baseline="0" dirty="0" smtClean="0"/>
              <a:t> means “Service End to End” –  Service from a product’s inception through-out the life to the product.</a:t>
            </a:r>
            <a:endParaRPr lang="en-US" dirty="0" smtClean="0"/>
          </a:p>
          <a:p>
            <a:endParaRPr lang="en-US" dirty="0" smtClean="0"/>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3</a:t>
            </a:fld>
            <a:endParaRPr lang="en-US" dirty="0"/>
          </a:p>
        </p:txBody>
      </p:sp>
    </p:spTree>
    <p:extLst>
      <p:ext uri="{BB962C8B-B14F-4D97-AF65-F5344CB8AC3E}">
        <p14:creationId xmlns:p14="http://schemas.microsoft.com/office/powerpoint/2010/main" val="59264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our multi-tenancy and our technology being specifically tailored to life insurance products, we provide our clients with five distinct reasons for choosing us.</a:t>
            </a:r>
          </a:p>
          <a:p>
            <a:endParaRPr lang="en-US" baseline="0" dirty="0" smtClean="0"/>
          </a:p>
          <a:p>
            <a:pPr marL="241653" indent="-241653">
              <a:buAutoNum type="arabicPeriod"/>
            </a:pPr>
            <a:r>
              <a:rPr lang="en-US" baseline="0" dirty="0" smtClean="0"/>
              <a:t>We improve service. Our teams and training are dedicated to higher/better levels of support. Teams can share knowledge and skills, trainers can be dedicated.</a:t>
            </a:r>
          </a:p>
          <a:p>
            <a:pPr marL="241653" indent="-241653">
              <a:buAutoNum type="arabicPeriod"/>
            </a:pPr>
            <a:endParaRPr lang="en-US" baseline="0" dirty="0" smtClean="0"/>
          </a:p>
          <a:p>
            <a:pPr marL="241653" indent="-241653">
              <a:buAutoNum type="arabicPeriod"/>
            </a:pPr>
            <a:r>
              <a:rPr lang="en-US" baseline="0" dirty="0" smtClean="0"/>
              <a:t>We improve profitability. We reduce unit and over costs and reduce reserve requirements.</a:t>
            </a:r>
          </a:p>
          <a:p>
            <a:pPr marL="241653" indent="-241653">
              <a:buAutoNum type="arabicPeriod"/>
            </a:pPr>
            <a:endParaRPr lang="en-US" baseline="0" dirty="0" smtClean="0"/>
          </a:p>
          <a:p>
            <a:pPr marL="241653" indent="-241653">
              <a:buAutoNum type="arabicPeriod"/>
            </a:pPr>
            <a:r>
              <a:rPr lang="en-US" baseline="0" dirty="0" smtClean="0"/>
              <a:t>We reduce risk. Any type of change creates amounts of risks. Our technology and personnel are customized and dedicated to ensuring risk reduction.</a:t>
            </a:r>
          </a:p>
          <a:p>
            <a:pPr marL="241653" indent="-241653">
              <a:buAutoNum type="arabicPeriod"/>
            </a:pPr>
            <a:r>
              <a:rPr lang="en-US" baseline="0" dirty="0" smtClean="0"/>
              <a:t>We help launch products quicker and more efficiently. Our flexible technologies and electronic processing allow for speed to market.</a:t>
            </a:r>
          </a:p>
          <a:p>
            <a:pPr marL="241653" indent="-241653">
              <a:buAutoNum type="arabicPeriod"/>
            </a:pPr>
            <a:r>
              <a:rPr lang="en-US" baseline="0" dirty="0" smtClean="0"/>
              <a:t>We help our clients position for success. We have modern technology, the ability to scale and we are solely focused on product, distribution, and risk management.</a:t>
            </a:r>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4</a:t>
            </a:fld>
            <a:endParaRPr lang="en-US" dirty="0"/>
          </a:p>
        </p:txBody>
      </p:sp>
    </p:spTree>
    <p:extLst>
      <p:ext uri="{BB962C8B-B14F-4D97-AF65-F5344CB8AC3E}">
        <p14:creationId xmlns:p14="http://schemas.microsoft.com/office/powerpoint/2010/main" val="999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E6662-C201-4FB7-8ABA-E9AE55202FD6}" type="slidenum">
              <a:rPr lang="en-US" smtClean="0"/>
              <a:t>5</a:t>
            </a:fld>
            <a:endParaRPr lang="en-US"/>
          </a:p>
        </p:txBody>
      </p:sp>
    </p:spTree>
    <p:extLst>
      <p:ext uri="{BB962C8B-B14F-4D97-AF65-F5344CB8AC3E}">
        <p14:creationId xmlns:p14="http://schemas.microsoft.com/office/powerpoint/2010/main" val="322523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home is in Topeka, Kansas where we have two separate locations. </a:t>
            </a:r>
            <a:r>
              <a:rPr lang="en-US" dirty="0" smtClean="0"/>
              <a:t>Corporate</a:t>
            </a:r>
            <a:r>
              <a:rPr lang="en-US" baseline="0" dirty="0" smtClean="0"/>
              <a:t> Home Office located at 1300 Arrowhead.  Referred as Arrowhead or even 1300. Its houses leadership and some call/processing teams as well as many support teams. This small building houses less than 10% of our associates.</a:t>
            </a:r>
          </a:p>
          <a:p>
            <a:endParaRPr lang="en-US" baseline="0" dirty="0" smtClean="0"/>
          </a:p>
          <a:p>
            <a:r>
              <a:rPr lang="en-US" baseline="0" dirty="0" smtClean="0"/>
              <a:t>Security Benefit Building – also known as SB Main Campus or 6</a:t>
            </a:r>
            <a:r>
              <a:rPr lang="en-US" baseline="30000" dirty="0" smtClean="0"/>
              <a:t>th</a:t>
            </a:r>
            <a:r>
              <a:rPr lang="en-US" baseline="0" dirty="0" smtClean="0"/>
              <a:t> Street Campus. This large campus features a café, training center, and more than 70% of our associates. Our parent company is Security Benefit. We rent space and take advantage of the it’s size to accommodate many of our needs. </a:t>
            </a:r>
          </a:p>
          <a:p>
            <a:endParaRPr lang="en-US" baseline="0" dirty="0" smtClean="0"/>
          </a:p>
          <a:p>
            <a:r>
              <a:rPr lang="en-US" baseline="0" dirty="0" smtClean="0"/>
              <a:t>Other locations include:</a:t>
            </a:r>
          </a:p>
          <a:p>
            <a:r>
              <a:rPr lang="en-US" baseline="0" dirty="0" smtClean="0"/>
              <a:t>Se2 – Lincoln Nebraska – This particular site houses a call and process center specific to only to Lincoln Benefit Life. It’s directly north of Topeka. Driving time would be about three hours. Lincoln Benefit Life requested that their call and processing center be housed near their home location.</a:t>
            </a:r>
          </a:p>
          <a:p>
            <a:r>
              <a:rPr lang="en-US" baseline="0" dirty="0" smtClean="0"/>
              <a:t> </a:t>
            </a:r>
          </a:p>
          <a:p>
            <a:pPr defTabSz="966612"/>
            <a:r>
              <a:rPr lang="en-US" baseline="0" dirty="0" smtClean="0"/>
              <a:t>Se2- Bridgewater – Located in Bridgewater, NJ is another recent addition. In late 2015 se2 chose to secure a location central to the Life Insurance industry. Located near Bridgewater are many Life Insurance companies. In this location, we are a presence in the Industry, tap into local talent found in this area, and court many potential new clients. </a:t>
            </a:r>
            <a:endParaRPr lang="en-US" b="1" baseline="0" dirty="0" smtClean="0"/>
          </a:p>
          <a:p>
            <a:endParaRPr lang="en-US" baseline="0" dirty="0" smtClean="0"/>
          </a:p>
          <a:p>
            <a:r>
              <a:rPr lang="en-US" baseline="0" dirty="0" smtClean="0"/>
              <a:t>Se2 –Waterford –  Located in Ireland. Se2 purchased the entity in late 2015. This group of highly skilled personnel helped onboard one of our clients to the se2 platform. This location also helps support our 24/7 global delivery model. </a:t>
            </a:r>
          </a:p>
          <a:p>
            <a:endParaRPr lang="en-US" b="1" baseline="0" dirty="0" smtClean="0"/>
          </a:p>
          <a:p>
            <a:r>
              <a:rPr lang="en-US" b="1" baseline="0" dirty="0" smtClean="0"/>
              <a:t>Points of interest: </a:t>
            </a:r>
          </a:p>
          <a:p>
            <a:r>
              <a:rPr lang="en-US" b="1" baseline="0" dirty="0" smtClean="0"/>
              <a:t>Kansas City, Missouri  - houses a business continuity and disaster recovery location.</a:t>
            </a:r>
          </a:p>
          <a:p>
            <a:r>
              <a:rPr lang="en-US" b="1" baseline="0" dirty="0" smtClean="0"/>
              <a:t>NTT –</a:t>
            </a:r>
            <a:r>
              <a:rPr lang="en-US" baseline="0" dirty="0" smtClean="0"/>
              <a:t> located in India. se2 has engaged NTT Data, Inc to provide transaction, reporting, and accounting support services. Although they are not se2, they are business </a:t>
            </a:r>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7</a:t>
            </a:fld>
            <a:endParaRPr lang="en-US" dirty="0"/>
          </a:p>
        </p:txBody>
      </p:sp>
    </p:spTree>
    <p:extLst>
      <p:ext uri="{BB962C8B-B14F-4D97-AF65-F5344CB8AC3E}">
        <p14:creationId xmlns:p14="http://schemas.microsoft.com/office/powerpoint/2010/main" val="393575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endParaRPr lang="en-US" dirty="0"/>
          </a:p>
          <a:p>
            <a:r>
              <a:rPr lang="en-US" sz="1300" dirty="0"/>
              <a:t>Omit slide if presenting to non-Ireland groups. </a:t>
            </a:r>
          </a:p>
          <a:p>
            <a:endParaRPr lang="en-US" sz="1300" dirty="0"/>
          </a:p>
          <a:p>
            <a:r>
              <a:rPr lang="en-US" sz="1300" dirty="0"/>
              <a:t>1998 Operations in Waterford launches with 400 IT and Operations Staff working on life, annuity, and group platforms for Sun Life Financial.</a:t>
            </a:r>
          </a:p>
          <a:p>
            <a:endParaRPr lang="en-US" sz="1300" dirty="0"/>
          </a:p>
          <a:p>
            <a:r>
              <a:rPr lang="en-US" sz="1300" dirty="0"/>
              <a:t>2013: Delaware Life owned by Guggenheim partners purchases Sun Life’s Annuity and Life Insurance block of business in 2013. </a:t>
            </a:r>
          </a:p>
          <a:p>
            <a:r>
              <a:rPr lang="en-US" sz="1300" dirty="0"/>
              <a:t>The Waterford team helps convert the block of business to se2’s systems.</a:t>
            </a:r>
            <a:endParaRPr lang="en-US" baseline="0"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1802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5131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10</a:t>
            </a:fld>
            <a:endParaRPr lang="en-US" dirty="0"/>
          </a:p>
        </p:txBody>
      </p:sp>
    </p:spTree>
    <p:extLst>
      <p:ext uri="{BB962C8B-B14F-4D97-AF65-F5344CB8AC3E}">
        <p14:creationId xmlns:p14="http://schemas.microsoft.com/office/powerpoint/2010/main" val="136499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4.xm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5.xml"/><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6.xml"/><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4" name="Picture 3" descr="SE2_PowerPoint_SectionBkgd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31245475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04D1303D-1823-4F10-B5DD-9D10AF8E020B}" type="datetimeFigureOut">
              <a:rPr lang="en-IE" smtClean="0"/>
              <a:t>11/06/2019</a:t>
            </a:fld>
            <a:endParaRPr lang="en-IE"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E"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9EC0777-60DD-4550-A951-411A03A4A270}" type="slidenum">
              <a:rPr lang="en-IE" smtClean="0"/>
              <a:t>‹#›</a:t>
            </a:fld>
            <a:endParaRPr lang="en-IE" dirty="0"/>
          </a:p>
        </p:txBody>
      </p:sp>
    </p:spTree>
    <p:extLst>
      <p:ext uri="{BB962C8B-B14F-4D97-AF65-F5344CB8AC3E}">
        <p14:creationId xmlns:p14="http://schemas.microsoft.com/office/powerpoint/2010/main" val="290618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11" name="Group 10"/>
          <p:cNvGrpSpPr/>
          <p:nvPr userDrawn="1"/>
        </p:nvGrpSpPr>
        <p:grpSpPr>
          <a:xfrm>
            <a:off x="6170817" y="1148066"/>
            <a:ext cx="2508287" cy="3364712"/>
            <a:chOff x="4859682" y="1148066"/>
            <a:chExt cx="2508287" cy="3364712"/>
          </a:xfrm>
        </p:grpSpPr>
        <p:sp>
          <p:nvSpPr>
            <p:cNvPr id="12" name="Rectangle 11"/>
            <p:cNvSpPr/>
            <p:nvPr userDrawn="1"/>
          </p:nvSpPr>
          <p:spPr>
            <a:xfrm>
              <a:off x="4859682" y="1148066"/>
              <a:ext cx="2508287" cy="3364712"/>
            </a:xfrm>
            <a:prstGeom prst="rect">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Connector 12"/>
            <p:cNvCxnSpPr/>
            <p:nvPr userDrawn="1"/>
          </p:nvCxnSpPr>
          <p:spPr>
            <a:xfrm>
              <a:off x="4862513" y="1665070"/>
              <a:ext cx="2505456"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sp>
        <p:nvSpPr>
          <p:cNvPr id="6" name="Text Placeholder 5"/>
          <p:cNvSpPr>
            <a:spLocks noGrp="1"/>
          </p:cNvSpPr>
          <p:nvPr>
            <p:ph type="body" sz="quarter" idx="10" hasCustomPrompt="1"/>
          </p:nvPr>
        </p:nvSpPr>
        <p:spPr>
          <a:xfrm>
            <a:off x="6349453" y="1885950"/>
            <a:ext cx="2126946" cy="246867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0"/>
              </a:spcBef>
              <a:spcAft>
                <a:spcPts val="800"/>
              </a:spcAft>
              <a:buClrTx/>
              <a:buSzTx/>
              <a:buFont typeface="Arial"/>
              <a:buChar char="•"/>
              <a:tabLst/>
              <a:defRPr sz="11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Rosto</a:t>
            </a:r>
            <a:r>
              <a:rPr lang="en-US" dirty="0" smtClean="0"/>
              <a:t> </a:t>
            </a:r>
            <a:r>
              <a:rPr lang="en-US" dirty="0" err="1" smtClean="0"/>
              <a:t>ea</a:t>
            </a:r>
            <a:r>
              <a:rPr lang="en-US" dirty="0" smtClean="0"/>
              <a:t> </a:t>
            </a:r>
            <a:r>
              <a:rPr lang="en-US" dirty="0" err="1" smtClean="0"/>
              <a:t>faci</a:t>
            </a:r>
            <a:r>
              <a:rPr lang="en-US" dirty="0" smtClean="0"/>
              <a:t> </a:t>
            </a:r>
            <a:r>
              <a:rPr lang="en-US" dirty="0" err="1" smtClean="0"/>
              <a:t>exeriure</a:t>
            </a:r>
            <a:r>
              <a:rPr lang="en-US" dirty="0" smtClean="0"/>
              <a:t> </a:t>
            </a:r>
            <a:r>
              <a:rPr lang="en-US" dirty="0" err="1" smtClean="0"/>
              <a:t>vulla</a:t>
            </a:r>
            <a:r>
              <a:rPr lang="en-US" dirty="0" smtClean="0"/>
              <a:t>, </a:t>
            </a:r>
            <a:r>
              <a:rPr lang="en-US" dirty="0" err="1" smtClean="0"/>
              <a:t>summy</a:t>
            </a:r>
            <a:r>
              <a:rPr lang="en-US" dirty="0" smtClean="0"/>
              <a:t> </a:t>
            </a:r>
            <a:r>
              <a:rPr lang="en-US" dirty="0" err="1" smtClean="0"/>
              <a:t>nis</a:t>
            </a:r>
            <a:r>
              <a:rPr lang="en-US" dirty="0" smtClean="0"/>
              <a:t> am </a:t>
            </a:r>
            <a:r>
              <a:rPr lang="en-US" dirty="0" err="1" smtClean="0"/>
              <a:t>dit</a:t>
            </a:r>
            <a:r>
              <a:rPr lang="en-US" dirty="0" smtClean="0"/>
              <a:t>, </a:t>
            </a:r>
            <a:r>
              <a:rPr lang="en-US" dirty="0" err="1" smtClean="0"/>
              <a:t>ver</a:t>
            </a:r>
            <a:r>
              <a:rPr lang="en-US" dirty="0" smtClean="0"/>
              <a:t> at </a:t>
            </a:r>
            <a:r>
              <a:rPr lang="en-US" dirty="0" err="1" smtClean="0"/>
              <a:t>nos</a:t>
            </a:r>
            <a:r>
              <a:rPr lang="en-US" dirty="0" smtClean="0"/>
              <a:t> </a:t>
            </a:r>
            <a:r>
              <a:rPr lang="en-US" dirty="0" err="1" smtClean="0"/>
              <a:t>augait</a:t>
            </a:r>
            <a:r>
              <a:rPr lang="en-US" dirty="0" smtClean="0"/>
              <a:t> </a:t>
            </a:r>
            <a:r>
              <a:rPr lang="en-US" dirty="0" err="1" smtClean="0"/>
              <a:t>adionse</a:t>
            </a:r>
            <a:r>
              <a:rPr lang="en-US" dirty="0" smtClean="0"/>
              <a:t> </a:t>
            </a:r>
            <a:r>
              <a:rPr lang="en-US" dirty="0" err="1" smtClean="0"/>
              <a:t>magnis</a:t>
            </a:r>
            <a:r>
              <a:rPr lang="en-US" dirty="0" smtClean="0"/>
              <a:t> </a:t>
            </a:r>
            <a:r>
              <a:rPr lang="en-US" dirty="0" err="1" smtClean="0"/>
              <a:t>nullan</a:t>
            </a:r>
            <a:r>
              <a:rPr lang="en-US" dirty="0" smtClean="0"/>
              <a:t> </a:t>
            </a:r>
            <a:r>
              <a:rPr lang="en-US" dirty="0" err="1" smtClean="0"/>
              <a:t>endre</a:t>
            </a:r>
            <a:r>
              <a:rPr lang="en-US" dirty="0" smtClean="0"/>
              <a:t> </a:t>
            </a:r>
            <a:r>
              <a:rPr lang="en-US" dirty="0" err="1" smtClean="0"/>
              <a:t>te</a:t>
            </a:r>
            <a:r>
              <a:rPr lang="en-US" dirty="0" smtClean="0"/>
              <a:t> </a:t>
            </a:r>
            <a:r>
              <a:rPr lang="en-US" dirty="0" err="1" smtClean="0"/>
              <a:t>conse</a:t>
            </a:r>
            <a:r>
              <a:rPr lang="en-US" dirty="0" smtClean="0"/>
              <a:t> do </a:t>
            </a:r>
          </a:p>
          <a:p>
            <a:pPr lvl="0"/>
            <a:r>
              <a:rPr lang="en-US" dirty="0" err="1" smtClean="0"/>
              <a:t>Conullumsan</a:t>
            </a:r>
            <a:r>
              <a:rPr lang="en-US" dirty="0" smtClean="0"/>
              <a:t> </a:t>
            </a:r>
            <a:r>
              <a:rPr lang="en-US" dirty="0" err="1" smtClean="0"/>
              <a:t>ulput</a:t>
            </a:r>
            <a:r>
              <a:rPr lang="en-US" dirty="0" smtClean="0"/>
              <a:t> del </a:t>
            </a:r>
            <a:r>
              <a:rPr lang="en-US" dirty="0" err="1" smtClean="0"/>
              <a:t>utpatis</a:t>
            </a:r>
            <a:r>
              <a:rPr lang="en-US" dirty="0" smtClean="0"/>
              <a:t> </a:t>
            </a:r>
            <a:r>
              <a:rPr lang="en-US" dirty="0" err="1" smtClean="0"/>
              <a:t>essit</a:t>
            </a:r>
            <a:r>
              <a:rPr lang="en-US" dirty="0" smtClean="0"/>
              <a:t> </a:t>
            </a:r>
            <a:r>
              <a:rPr lang="en-US" dirty="0" err="1" smtClean="0"/>
              <a:t>lorpero</a:t>
            </a:r>
            <a:r>
              <a:rPr lang="en-US" dirty="0" smtClean="0"/>
              <a:t> </a:t>
            </a:r>
            <a:r>
              <a:rPr lang="en-US" dirty="0" err="1" smtClean="0"/>
              <a:t>consequis</a:t>
            </a:r>
            <a:r>
              <a:rPr lang="en-US" dirty="0" smtClean="0"/>
              <a:t> </a:t>
            </a:r>
            <a:r>
              <a:rPr lang="en-US" dirty="0" err="1" smtClean="0"/>
              <a:t>nonsequam</a:t>
            </a:r>
            <a:r>
              <a:rPr lang="en-US" dirty="0" smtClean="0"/>
              <a:t> </a:t>
            </a:r>
            <a:r>
              <a:rPr lang="en-US" dirty="0" err="1" smtClean="0"/>
              <a:t>zzrit</a:t>
            </a:r>
            <a:r>
              <a:rPr lang="en-US" dirty="0" smtClean="0"/>
              <a:t> </a:t>
            </a:r>
          </a:p>
          <a:p>
            <a:pPr marL="182863" marR="0" lvl="0" indent="-182863" algn="l" defTabSz="457154" rtl="0" eaLnBrk="1" fontAlgn="auto" latinLnBrk="0" hangingPunct="1">
              <a:lnSpc>
                <a:spcPts val="1400"/>
              </a:lnSpc>
              <a:spcBef>
                <a:spcPts val="0"/>
              </a:spcBef>
              <a:spcAft>
                <a:spcPts val="800"/>
              </a:spcAft>
              <a:buClrTx/>
              <a:buSzTx/>
              <a:buFont typeface="Arial"/>
              <a:buChar char="•"/>
              <a:tabLst/>
              <a:defRPr/>
            </a:pPr>
            <a:r>
              <a:rPr lang="en-US" dirty="0" err="1" smtClean="0"/>
              <a:t>Adipsusto</a:t>
            </a:r>
            <a:r>
              <a:rPr lang="en-US" dirty="0" smtClean="0"/>
              <a:t> </a:t>
            </a:r>
            <a:r>
              <a:rPr lang="en-US" dirty="0" err="1" smtClean="0"/>
              <a:t>consequisi</a:t>
            </a:r>
            <a:r>
              <a:rPr lang="en-US" dirty="0" smtClean="0"/>
              <a:t> </a:t>
            </a:r>
            <a:r>
              <a:rPr lang="en-US" dirty="0" err="1" smtClean="0"/>
              <a:t>nim</a:t>
            </a:r>
            <a:r>
              <a:rPr lang="en-US" dirty="0" smtClean="0"/>
              <a:t> </a:t>
            </a:r>
            <a:r>
              <a:rPr lang="en-US" dirty="0" err="1" smtClean="0"/>
              <a:t>vullaor</a:t>
            </a:r>
            <a:r>
              <a:rPr lang="en-US" dirty="0" smtClean="0"/>
              <a:t> </a:t>
            </a:r>
            <a:r>
              <a:rPr lang="en-US" dirty="0" err="1" smtClean="0"/>
              <a:t>aut</a:t>
            </a:r>
            <a:r>
              <a:rPr lang="en-US" dirty="0" smtClean="0"/>
              <a:t> lore do </a:t>
            </a:r>
            <a:r>
              <a:rPr lang="en-US" dirty="0" err="1" smtClean="0"/>
              <a:t>consend</a:t>
            </a:r>
            <a:r>
              <a:rPr lang="en-US" dirty="0" smtClean="0"/>
              <a:t> </a:t>
            </a:r>
            <a:r>
              <a:rPr lang="en-US" dirty="0" err="1" smtClean="0"/>
              <a:t>enis</a:t>
            </a:r>
            <a:r>
              <a:rPr lang="en-US" dirty="0" smtClean="0"/>
              <a:t> </a:t>
            </a:r>
            <a:r>
              <a:rPr lang="en-US" dirty="0" err="1" smtClean="0"/>
              <a:t>augait</a:t>
            </a:r>
            <a:r>
              <a:rPr lang="en-US" dirty="0" smtClean="0"/>
              <a:t> </a:t>
            </a:r>
            <a:r>
              <a:rPr lang="en-US" dirty="0" err="1" smtClean="0"/>
              <a:t>utat</a:t>
            </a:r>
            <a:r>
              <a:rPr lang="en-US" dirty="0" smtClean="0"/>
              <a:t> </a:t>
            </a:r>
          </a:p>
          <a:p>
            <a:pPr lvl="0"/>
            <a:endParaRPr lang="en-US" dirty="0" smtClean="0"/>
          </a:p>
        </p:txBody>
      </p:sp>
      <p:sp>
        <p:nvSpPr>
          <p:cNvPr id="14" name="Text Placeholder 13"/>
          <p:cNvSpPr>
            <a:spLocks noGrp="1"/>
          </p:cNvSpPr>
          <p:nvPr>
            <p:ph type="body" sz="quarter" idx="14" hasCustomPrompt="1"/>
          </p:nvPr>
        </p:nvSpPr>
        <p:spPr>
          <a:xfrm>
            <a:off x="6341307" y="1183794"/>
            <a:ext cx="2200157" cy="435742"/>
          </a:xfrm>
          <a:prstGeom prst="rect">
            <a:avLst/>
          </a:prstGeom>
        </p:spPr>
        <p:txBody>
          <a:bodyPr vert="horz" lIns="91432" tIns="45716" rIns="91432" bIns="45716"/>
          <a:lstStyle>
            <a:lvl1pPr marL="0" indent="0">
              <a:lnSpc>
                <a:spcPts val="2500"/>
              </a:lnSpc>
              <a:spcBef>
                <a:spcPts val="1200"/>
              </a:spcBef>
              <a:spcAft>
                <a:spcPts val="400"/>
              </a:spcAft>
              <a:buFontTx/>
              <a:buNone/>
              <a:defRPr sz="1800" b="1" i="0">
                <a:solidFill>
                  <a:schemeClr val="tx2"/>
                </a:solidFill>
                <a:latin typeface="Calibri"/>
                <a:cs typeface="Calibri"/>
              </a:defRPr>
            </a:lvl1pPr>
            <a:lvl2pPr marL="182863" indent="-182863">
              <a:lnSpc>
                <a:spcPts val="1400"/>
              </a:lnSpc>
              <a:spcBef>
                <a:spcPts val="600"/>
              </a:spcBef>
              <a:buSzPct val="100000"/>
              <a:buFont typeface="Arial"/>
              <a:buChar char="•"/>
              <a:defRPr sz="1300">
                <a:latin typeface="Calibri Light"/>
              </a:defRPr>
            </a:lvl2pPr>
            <a:lvl3pPr>
              <a:defRPr sz="1800"/>
            </a:lvl3pPr>
            <a:lvl4pPr>
              <a:defRPr sz="1800"/>
            </a:lvl4pPr>
            <a:lvl5pPr>
              <a:defRPr sz="1800"/>
            </a:lvl5pPr>
          </a:lstStyle>
          <a:p>
            <a:pPr lvl="0"/>
            <a:r>
              <a:rPr lang="en-US" dirty="0" smtClean="0"/>
              <a:t>Headline</a:t>
            </a:r>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8" name="Picture 17"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2343541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773794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Example 1">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3323311577"/>
              </p:ext>
            </p:extLst>
          </p:nvPr>
        </p:nvGraphicFramePr>
        <p:xfrm>
          <a:off x="5006911" y="1083948"/>
          <a:ext cx="4021667" cy="41063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1" name="Picture 10"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15034852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Example 2">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535240138"/>
              </p:ext>
            </p:extLst>
          </p:nvPr>
        </p:nvGraphicFramePr>
        <p:xfrm>
          <a:off x="5006908" y="1071878"/>
          <a:ext cx="4597400" cy="41105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2" name="Picture 11"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007704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5" name="Picture 4" descr="SE2_PowerPoint_EndBkg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6089430" y="3257900"/>
            <a:ext cx="2744975" cy="759582"/>
          </a:xfrm>
          <a:prstGeom prst="rect">
            <a:avLst/>
          </a:prstGeom>
        </p:spPr>
        <p:txBody>
          <a:bodyPr lIns="91432" tIns="45716" rIns="91432" bIns="45716">
            <a:noAutofit/>
          </a:bodyPr>
          <a:lstStyle>
            <a:lvl1pPr algn="l">
              <a:defRPr sz="4500" b="0" i="0" kern="800">
                <a:latin typeface="+mn-lt"/>
              </a:defRPr>
            </a:lvl1pPr>
          </a:lstStyle>
          <a:p>
            <a:r>
              <a:rPr lang="en-US" dirty="0" smtClean="0"/>
              <a:t>Thank You.</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0" y="3464852"/>
            <a:ext cx="1261872" cy="620545"/>
          </a:xfrm>
          <a:prstGeom prst="rect">
            <a:avLst/>
          </a:prstGeom>
        </p:spPr>
      </p:pic>
    </p:spTree>
    <p:extLst>
      <p:ext uri="{BB962C8B-B14F-4D97-AF65-F5344CB8AC3E}">
        <p14:creationId xmlns:p14="http://schemas.microsoft.com/office/powerpoint/2010/main" val="6869045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1" y="222728"/>
            <a:ext cx="7350293" cy="499099"/>
          </a:xfrm>
          <a:prstGeom prst="rect">
            <a:avLst/>
          </a:prstGeom>
        </p:spPr>
        <p:txBody>
          <a:bodyPr vert="horz"/>
          <a:lstStyle>
            <a:lvl1pPr algn="l">
              <a:defRPr sz="2700" b="0" i="0">
                <a:latin typeface="Calibri"/>
                <a:cs typeface="Calibri"/>
              </a:defRPr>
            </a:lvl1pPr>
          </a:lstStyle>
          <a:p>
            <a:r>
              <a:rPr lang="en-US" dirty="0"/>
              <a:t>Slide Title: </a:t>
            </a:r>
            <a:r>
              <a:rPr lang="en-US" dirty="0" err="1"/>
              <a:t>Lorem</a:t>
            </a:r>
            <a:r>
              <a:rPr lang="en-US" dirty="0"/>
              <a:t> </a:t>
            </a:r>
            <a:r>
              <a:rPr lang="en-US" dirty="0" err="1"/>
              <a:t>Ipsum</a:t>
            </a:r>
            <a:r>
              <a:rPr lang="en-US" dirty="0"/>
              <a:t> </a:t>
            </a:r>
            <a:r>
              <a:rPr lang="en-US" dirty="0" err="1"/>
              <a:t>Dolore</a:t>
            </a:r>
            <a:r>
              <a:rPr lang="en-US" dirty="0"/>
              <a:t> </a:t>
            </a:r>
            <a:r>
              <a:rPr lang="en-US" dirty="0" err="1"/>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userDrawn="1"/>
        </p:nvSpPr>
        <p:spPr>
          <a:xfrm>
            <a:off x="345302" y="4881465"/>
            <a:ext cx="7326573" cy="184666"/>
          </a:xfrm>
          <a:prstGeom prst="rect">
            <a:avLst/>
          </a:prstGeom>
          <a:noFill/>
        </p:spPr>
        <p:txBody>
          <a:bodyPr wrap="square" rtlCol="0">
            <a:spAutoFit/>
          </a:bodyPr>
          <a:lstStyle/>
          <a:p>
            <a:r>
              <a:rPr lang="en-US" sz="600" kern="400" spc="0" dirty="0">
                <a:solidFill>
                  <a:schemeClr val="accent6"/>
                </a:solidFill>
              </a:rPr>
              <a:t> © </a:t>
            </a:r>
            <a:r>
              <a:rPr lang="en-US" sz="600" kern="400" spc="0" dirty="0" smtClean="0">
                <a:solidFill>
                  <a:schemeClr val="accent6"/>
                </a:solidFill>
              </a:rPr>
              <a:t>2018 SE2, LLC</a:t>
            </a:r>
            <a:r>
              <a:rPr lang="en-US" sz="600" kern="400" spc="0" dirty="0">
                <a:solidFill>
                  <a:schemeClr val="accent6"/>
                </a:solidFill>
              </a:rPr>
              <a:t>  Proprietary and Confidential Information </a:t>
            </a: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0" y="4885421"/>
            <a:ext cx="872228" cy="160019"/>
          </a:xfrm>
          <a:prstGeom prst="rect">
            <a:avLst/>
          </a:prstGeom>
        </p:spPr>
        <p:txBody>
          <a:bodyPr/>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2819488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5" name="Picture 4" descr="SE2_PowerPoint_EndBkg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6089430" y="3257900"/>
            <a:ext cx="2744975" cy="759582"/>
          </a:xfrm>
          <a:prstGeom prst="rect">
            <a:avLst/>
          </a:prstGeom>
        </p:spPr>
        <p:txBody>
          <a:bodyPr lIns="91432" tIns="45716" rIns="91432" bIns="45716">
            <a:noAutofit/>
          </a:bodyPr>
          <a:lstStyle>
            <a:lvl1pPr algn="l">
              <a:defRPr sz="4500" b="0" i="0" kern="800">
                <a:latin typeface="+mn-lt"/>
              </a:defRPr>
            </a:lvl1pPr>
          </a:lstStyle>
          <a:p>
            <a:r>
              <a:rPr lang="en-US" dirty="0" smtClean="0"/>
              <a:t>Thank You.</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0" y="3464852"/>
            <a:ext cx="1261872" cy="620545"/>
          </a:xfrm>
          <a:prstGeom prst="rect">
            <a:avLst/>
          </a:prstGeom>
        </p:spPr>
      </p:pic>
    </p:spTree>
    <p:extLst>
      <p:ext uri="{BB962C8B-B14F-4D97-AF65-F5344CB8AC3E}">
        <p14:creationId xmlns:p14="http://schemas.microsoft.com/office/powerpoint/2010/main" val="15711350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3641" y="658703"/>
            <a:ext cx="6733388" cy="895887"/>
          </a:xfrm>
          <a:prstGeom prst="rect">
            <a:avLst/>
          </a:prstGeom>
        </p:spPr>
        <p:txBody>
          <a:bodyPr lIns="91432" tIns="45716" rIns="91432" bIns="45716">
            <a:normAutofit/>
          </a:bodyPr>
          <a:lstStyle>
            <a:lvl1pPr algn="l">
              <a:defRPr sz="4500" b="0" i="0" kern="800">
                <a:latin typeface="+mn-lt"/>
              </a:defRPr>
            </a:lvl1pPr>
          </a:lstStyle>
          <a:p>
            <a:r>
              <a:rPr lang="en-US" dirty="0" smtClean="0"/>
              <a:t>Presentation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pPr defTabSz="342875"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75"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3" name="Subtitle 2"/>
          <p:cNvSpPr>
            <a:spLocks noGrp="1"/>
          </p:cNvSpPr>
          <p:nvPr>
            <p:ph type="subTitle" idx="1" hasCustomPrompt="1"/>
          </p:nvPr>
        </p:nvSpPr>
        <p:spPr>
          <a:xfrm>
            <a:off x="1951323" y="1471708"/>
            <a:ext cx="4520159" cy="374369"/>
          </a:xfrm>
          <a:prstGeom prst="rect">
            <a:avLst/>
          </a:prstGeom>
        </p:spPr>
        <p:txBody>
          <a:bodyPr lIns="91432" tIns="45716" rIns="91432" bIns="45716">
            <a:noAutofit/>
          </a:bodyPr>
          <a:lstStyle>
            <a:lvl1pPr marL="0" indent="0" algn="l">
              <a:buNone/>
              <a:defRPr sz="1500">
                <a:solidFill>
                  <a:schemeClr val="tx1"/>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lang="en-US" dirty="0" smtClean="0"/>
              <a:t>Presentation Date</a:t>
            </a:r>
            <a:endParaRPr lang="en-US" dirty="0"/>
          </a:p>
        </p:txBody>
      </p:sp>
    </p:spTree>
    <p:extLst>
      <p:ext uri="{BB962C8B-B14F-4D97-AF65-F5344CB8AC3E}">
        <p14:creationId xmlns:p14="http://schemas.microsoft.com/office/powerpoint/2010/main" val="171439485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ew Title Slide">
    <p:spTree>
      <p:nvGrpSpPr>
        <p:cNvPr id="1" name=""/>
        <p:cNvGrpSpPr/>
        <p:nvPr/>
      </p:nvGrpSpPr>
      <p:grpSpPr>
        <a:xfrm>
          <a:off x="0" y="0"/>
          <a:ext cx="0" cy="0"/>
          <a:chOff x="0" y="0"/>
          <a:chExt cx="0" cy="0"/>
        </a:xfrm>
      </p:grpSpPr>
      <p:pic>
        <p:nvPicPr>
          <p:cNvPr id="7"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931506" y="4128752"/>
            <a:ext cx="1005329" cy="8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ubtitle 2"/>
          <p:cNvSpPr>
            <a:spLocks noGrp="1"/>
          </p:cNvSpPr>
          <p:nvPr>
            <p:ph type="subTitle" idx="1" hasCustomPrompt="1"/>
          </p:nvPr>
        </p:nvSpPr>
        <p:spPr>
          <a:xfrm>
            <a:off x="567865" y="3620322"/>
            <a:ext cx="6086540" cy="857250"/>
          </a:xfrm>
          <a:prstGeom prst="rect">
            <a:avLst/>
          </a:prstGeom>
        </p:spPr>
        <p:txBody>
          <a:bodyPr lIns="68576" tIns="34289" rIns="68576" bIns="34289">
            <a:normAutofit/>
          </a:bodyPr>
          <a:lstStyle>
            <a:lvl1pPr marL="0" indent="0" algn="l">
              <a:buNone/>
              <a:defRPr sz="2100" cap="none" spc="0" baseline="0">
                <a:solidFill>
                  <a:srgbClr val="E37222"/>
                </a:solidFill>
                <a:latin typeface="Arial" panose="020B0604020202020204" pitchFamily="34" charset="0"/>
                <a:cs typeface="Arial" panose="020B0604020202020204" pitchFamily="34"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smtClean="0"/>
              <a:t>Click to edit master subtitle style</a:t>
            </a:r>
            <a:endParaRPr lang="en-US" dirty="0"/>
          </a:p>
        </p:txBody>
      </p:sp>
      <p:sp>
        <p:nvSpPr>
          <p:cNvPr id="8" name="TextBox 7"/>
          <p:cNvSpPr txBox="1"/>
          <p:nvPr userDrawn="1"/>
        </p:nvSpPr>
        <p:spPr>
          <a:xfrm>
            <a:off x="567863" y="4771714"/>
            <a:ext cx="4818186" cy="253916"/>
          </a:xfrm>
          <a:prstGeom prst="rect">
            <a:avLst/>
          </a:prstGeom>
          <a:noFill/>
        </p:spPr>
        <p:txBody>
          <a:bodyPr wrap="square" lIns="68576" tIns="34289" rIns="68576" bIns="34289">
            <a:spAutoFit/>
          </a:bodyPr>
          <a:lstStyle/>
          <a:p>
            <a:pPr defTabSz="342875" eaLnBrk="0" fontAlgn="base" hangingPunct="0">
              <a:spcBef>
                <a:spcPct val="0"/>
              </a:spcBef>
              <a:spcAft>
                <a:spcPct val="0"/>
              </a:spcAft>
              <a:defRPr/>
            </a:pPr>
            <a:r>
              <a:rPr lang="en-US" sz="600" dirty="0">
                <a:solidFill>
                  <a:prstClr val="white">
                    <a:lumMod val="50000"/>
                  </a:prstClr>
                </a:solidFill>
                <a:latin typeface="Georgia" charset="0"/>
                <a:ea typeface="Georgia" charset="0"/>
                <a:cs typeface="Georgia" charset="0"/>
              </a:rPr>
              <a:t>Confidentiality Notice:  This is confidential and contains proprietary information.  None of this information may be reproduced or disclosed without the express written permission of </a:t>
            </a:r>
            <a:r>
              <a:rPr lang="en-US" sz="600" dirty="0" smtClean="0">
                <a:solidFill>
                  <a:prstClr val="white">
                    <a:lumMod val="50000"/>
                  </a:prstClr>
                </a:solidFill>
                <a:latin typeface="Georgia" charset="0"/>
                <a:ea typeface="Georgia" charset="0"/>
                <a:cs typeface="Georgia" charset="0"/>
              </a:rPr>
              <a:t>se2 Holdings, Inc.</a:t>
            </a:r>
            <a:endParaRPr lang="en-US" sz="600" dirty="0">
              <a:solidFill>
                <a:prstClr val="white">
                  <a:lumMod val="50000"/>
                </a:prstClr>
              </a:solidFill>
              <a:latin typeface="Georgia" charset="0"/>
              <a:ea typeface="Georgia" charset="0"/>
              <a:cs typeface="Georgia" charset="0"/>
            </a:endParaRPr>
          </a:p>
        </p:txBody>
      </p:sp>
      <p:sp>
        <p:nvSpPr>
          <p:cNvPr id="11" name="Rectangle 10"/>
          <p:cNvSpPr/>
          <p:nvPr userDrawn="1"/>
        </p:nvSpPr>
        <p:spPr>
          <a:xfrm>
            <a:off x="0" y="-198834"/>
            <a:ext cx="9144000" cy="352067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5" tIns="32129" rIns="64235" bIns="32129" anchor="ctr"/>
          <a:lstStyle/>
          <a:p>
            <a:pPr algn="ctr" defTabSz="321017">
              <a:defRPr/>
            </a:pPr>
            <a:endParaRPr lang="en-US" dirty="0">
              <a:solidFill>
                <a:prstClr val="white"/>
              </a:solidFill>
            </a:endParaRPr>
          </a:p>
        </p:txBody>
      </p:sp>
      <p:sp>
        <p:nvSpPr>
          <p:cNvPr id="12" name="Title 1"/>
          <p:cNvSpPr>
            <a:spLocks noGrp="1"/>
          </p:cNvSpPr>
          <p:nvPr>
            <p:ph type="ctrTitle"/>
          </p:nvPr>
        </p:nvSpPr>
        <p:spPr>
          <a:xfrm>
            <a:off x="565785" y="1693072"/>
            <a:ext cx="7543800" cy="1368599"/>
          </a:xfrm>
          <a:prstGeom prst="rect">
            <a:avLst/>
          </a:prstGeom>
        </p:spPr>
        <p:txBody>
          <a:bodyPr lIns="68576" tIns="34289" rIns="68576" bIns="34289" anchor="b">
            <a:normAutofit/>
          </a:bodyPr>
          <a:lstStyle>
            <a:lvl1pPr algn="l">
              <a:lnSpc>
                <a:spcPct val="85000"/>
              </a:lnSpc>
              <a:defRPr sz="4100" spc="-38" baseline="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219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1">
    <p:spTree>
      <p:nvGrpSpPr>
        <p:cNvPr id="1" name=""/>
        <p:cNvGrpSpPr/>
        <p:nvPr/>
      </p:nvGrpSpPr>
      <p:grpSpPr>
        <a:xfrm>
          <a:off x="0" y="0"/>
          <a:ext cx="0" cy="0"/>
          <a:chOff x="0" y="0"/>
          <a:chExt cx="0" cy="0"/>
        </a:xfrm>
      </p:grpSpPr>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48178" y="4"/>
            <a:ext cx="6795820" cy="3822649"/>
          </a:xfrm>
          <a:prstGeom prst="rect">
            <a:avLst/>
          </a:prstGeom>
        </p:spPr>
      </p:pic>
    </p:spTree>
    <p:extLst>
      <p:ext uri="{BB962C8B-B14F-4D97-AF65-F5344CB8AC3E}">
        <p14:creationId xmlns:p14="http://schemas.microsoft.com/office/powerpoint/2010/main" val="38900183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hart Layout">
    <p:spTree>
      <p:nvGrpSpPr>
        <p:cNvPr id="1" name=""/>
        <p:cNvGrpSpPr/>
        <p:nvPr/>
      </p:nvGrpSpPr>
      <p:grpSpPr>
        <a:xfrm>
          <a:off x="0" y="0"/>
          <a:ext cx="0" cy="0"/>
          <a:chOff x="0" y="0"/>
          <a:chExt cx="0" cy="0"/>
        </a:xfrm>
      </p:grpSpPr>
      <p:sp>
        <p:nvSpPr>
          <p:cNvPr id="22" name="Text Placeholder 14"/>
          <p:cNvSpPr>
            <a:spLocks noGrp="1"/>
          </p:cNvSpPr>
          <p:nvPr>
            <p:ph type="body" sz="quarter" idx="14"/>
          </p:nvPr>
        </p:nvSpPr>
        <p:spPr>
          <a:xfrm>
            <a:off x="227240" y="296662"/>
            <a:ext cx="8658852" cy="271271"/>
          </a:xfrm>
          <a:prstGeom prst="rect">
            <a:avLst/>
          </a:prstGeom>
        </p:spPr>
        <p:txBody>
          <a:bodyPr lIns="68576" tIns="0" rIns="0" bIns="0" anchor="t">
            <a:noAutofit/>
          </a:bodyPr>
          <a:lstStyle>
            <a:lvl1pPr marL="0" indent="0">
              <a:buFontTx/>
              <a:buNone/>
              <a:defRPr sz="1800" baseline="0">
                <a:solidFill>
                  <a:schemeClr val="tx1"/>
                </a:solidFill>
                <a:latin typeface="Arial"/>
                <a:cs typeface="Arial"/>
              </a:defRPr>
            </a:lvl1pPr>
            <a:lvl3pPr marL="642068" indent="0">
              <a:buNone/>
              <a:defRPr/>
            </a:lvl3pPr>
            <a:lvl5pPr marL="1284122" indent="0">
              <a:buNone/>
              <a:defRPr/>
            </a:lvl5pPr>
          </a:lstStyle>
          <a:p>
            <a:pPr lvl="0"/>
            <a:r>
              <a:rPr lang="en-US" dirty="0" smtClean="0"/>
              <a:t>Click to edit Master text styles</a:t>
            </a:r>
          </a:p>
        </p:txBody>
      </p:sp>
      <p:sp>
        <p:nvSpPr>
          <p:cNvPr id="11" name="Rectangle 10"/>
          <p:cNvSpPr/>
          <p:nvPr userDrawn="1"/>
        </p:nvSpPr>
        <p:spPr>
          <a:xfrm>
            <a:off x="0" y="3"/>
            <a:ext cx="9144000" cy="15001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5" tIns="32129" rIns="64235" bIns="32129" anchor="ctr"/>
          <a:lstStyle/>
          <a:p>
            <a:pPr algn="ctr" defTabSz="321017">
              <a:defRPr/>
            </a:pPr>
            <a:endParaRPr lang="en-US" dirty="0">
              <a:solidFill>
                <a:prstClr val="white"/>
              </a:solidFill>
            </a:endParaRPr>
          </a:p>
        </p:txBody>
      </p:sp>
      <p:sp>
        <p:nvSpPr>
          <p:cNvPr id="12" name="TextBox 11"/>
          <p:cNvSpPr txBox="1"/>
          <p:nvPr userDrawn="1"/>
        </p:nvSpPr>
        <p:spPr>
          <a:xfrm>
            <a:off x="227240" y="4889587"/>
            <a:ext cx="4818186" cy="176972"/>
          </a:xfrm>
          <a:prstGeom prst="rect">
            <a:avLst/>
          </a:prstGeom>
          <a:noFill/>
        </p:spPr>
        <p:txBody>
          <a:bodyPr wrap="square" lIns="68576" tIns="34289" rIns="68576" bIns="34289">
            <a:spAutoFit/>
          </a:bodyPr>
          <a:lstStyle/>
          <a:p>
            <a:pPr defTabSz="342875" eaLnBrk="0" fontAlgn="base" hangingPunct="0">
              <a:spcBef>
                <a:spcPct val="0"/>
              </a:spcBef>
              <a:spcAft>
                <a:spcPct val="0"/>
              </a:spcAft>
            </a:pPr>
            <a:r>
              <a:rPr lang="en-US" altLang="en-US" sz="700" dirty="0" smtClean="0">
                <a:solidFill>
                  <a:prstClr val="white">
                    <a:lumMod val="50000"/>
                  </a:prstClr>
                </a:solidFill>
                <a:latin typeface="Calibri" panose="020F0502020204030204" pitchFamily="34" charset="0"/>
                <a:cs typeface="Arial" panose="020B0604020202020204" pitchFamily="34" charset="0"/>
              </a:rPr>
              <a:t> © </a:t>
            </a:r>
            <a:r>
              <a:rPr lang="en-US" altLang="en-US" sz="500" dirty="0" smtClean="0">
                <a:solidFill>
                  <a:prstClr val="white">
                    <a:lumMod val="50000"/>
                  </a:prstClr>
                </a:solidFill>
                <a:latin typeface="Arial" panose="020B0604020202020204" pitchFamily="34" charset="0"/>
                <a:cs typeface="Arial" panose="020B0604020202020204" pitchFamily="34" charset="0"/>
              </a:rPr>
              <a:t>2016 se2 Holdings, Inc.  Proprietary and Confidential Information </a:t>
            </a:r>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sp>
        <p:nvSpPr>
          <p:cNvPr id="14" name="TextBox 13"/>
          <p:cNvSpPr txBox="1"/>
          <p:nvPr userDrawn="1"/>
        </p:nvSpPr>
        <p:spPr>
          <a:xfrm>
            <a:off x="4339994" y="4889587"/>
            <a:ext cx="464013" cy="176972"/>
          </a:xfrm>
          <a:prstGeom prst="rect">
            <a:avLst/>
          </a:prstGeom>
          <a:noFill/>
        </p:spPr>
        <p:txBody>
          <a:bodyPr wrap="square" lIns="68576" tIns="34289" rIns="68576" bIns="34289">
            <a:spAutoFit/>
          </a:bodyPr>
          <a:lstStyle/>
          <a:p>
            <a:pPr algn="ctr" defTabSz="342875" eaLnBrk="0" fontAlgn="base" hangingPunct="0">
              <a:spcBef>
                <a:spcPct val="0"/>
              </a:spcBef>
              <a:spcAft>
                <a:spcPct val="0"/>
              </a:spcAft>
            </a:pPr>
            <a:fld id="{5C328A88-BA02-3841-8A79-0DD095F24146}" type="slidenum">
              <a:rPr lang="en-US" altLang="en-US" sz="700" smtClean="0">
                <a:solidFill>
                  <a:prstClr val="white">
                    <a:lumMod val="50000"/>
                  </a:prstClr>
                </a:solidFill>
                <a:latin typeface="Calibri" panose="020F0502020204030204" pitchFamily="34" charset="0"/>
                <a:cs typeface="Arial" panose="020B0604020202020204" pitchFamily="34" charset="0"/>
              </a:rPr>
              <a:pPr algn="ctr" defTabSz="342875" eaLnBrk="0" fontAlgn="base" hangingPunct="0">
                <a:spcBef>
                  <a:spcPct val="0"/>
                </a:spcBef>
                <a:spcAft>
                  <a:spcPct val="0"/>
                </a:spcAft>
              </a:pPr>
              <a:t>‹#›</a:t>
            </a:fld>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pic>
        <p:nvPicPr>
          <p:cNvPr id="15"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610842" y="4736307"/>
            <a:ext cx="368855" cy="3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26719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11" name="Group 10"/>
          <p:cNvGrpSpPr/>
          <p:nvPr userDrawn="1"/>
        </p:nvGrpSpPr>
        <p:grpSpPr>
          <a:xfrm>
            <a:off x="6170818" y="1148066"/>
            <a:ext cx="2508287" cy="3364712"/>
            <a:chOff x="4859682" y="1148066"/>
            <a:chExt cx="2508287" cy="3364712"/>
          </a:xfrm>
        </p:grpSpPr>
        <p:sp>
          <p:nvSpPr>
            <p:cNvPr id="12" name="Rectangle 11"/>
            <p:cNvSpPr/>
            <p:nvPr userDrawn="1"/>
          </p:nvSpPr>
          <p:spPr>
            <a:xfrm>
              <a:off x="4859682" y="1148066"/>
              <a:ext cx="2508287" cy="3364712"/>
            </a:xfrm>
            <a:prstGeom prst="rect">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eaLnBrk="0" fontAlgn="base" hangingPunct="0">
                <a:spcBef>
                  <a:spcPct val="0"/>
                </a:spcBef>
                <a:spcAft>
                  <a:spcPct val="0"/>
                </a:spcAft>
              </a:pPr>
              <a:endParaRPr lang="en-US" dirty="0">
                <a:solidFill>
                  <a:prstClr val="white"/>
                </a:solidFill>
              </a:endParaRPr>
            </a:p>
          </p:txBody>
        </p:sp>
        <p:cxnSp>
          <p:nvCxnSpPr>
            <p:cNvPr id="13" name="Straight Connector 12"/>
            <p:cNvCxnSpPr/>
            <p:nvPr userDrawn="1"/>
          </p:nvCxnSpPr>
          <p:spPr>
            <a:xfrm>
              <a:off x="4862513" y="1665070"/>
              <a:ext cx="2505456"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sp>
        <p:nvSpPr>
          <p:cNvPr id="6" name="Text Placeholder 5"/>
          <p:cNvSpPr>
            <a:spLocks noGrp="1"/>
          </p:cNvSpPr>
          <p:nvPr>
            <p:ph type="body" sz="quarter" idx="10" hasCustomPrompt="1"/>
          </p:nvPr>
        </p:nvSpPr>
        <p:spPr>
          <a:xfrm>
            <a:off x="6349453" y="1885950"/>
            <a:ext cx="2126946" cy="246867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0"/>
              </a:spcBef>
              <a:spcAft>
                <a:spcPts val="800"/>
              </a:spcAft>
              <a:buClrTx/>
              <a:buSzTx/>
              <a:buFont typeface="Arial"/>
              <a:buChar char="•"/>
              <a:tabLst/>
              <a:defRPr sz="11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Rosto</a:t>
            </a:r>
            <a:r>
              <a:rPr lang="en-US" dirty="0" smtClean="0"/>
              <a:t> </a:t>
            </a:r>
            <a:r>
              <a:rPr lang="en-US" dirty="0" err="1" smtClean="0"/>
              <a:t>ea</a:t>
            </a:r>
            <a:r>
              <a:rPr lang="en-US" dirty="0" smtClean="0"/>
              <a:t> </a:t>
            </a:r>
            <a:r>
              <a:rPr lang="en-US" dirty="0" err="1" smtClean="0"/>
              <a:t>faci</a:t>
            </a:r>
            <a:r>
              <a:rPr lang="en-US" dirty="0" smtClean="0"/>
              <a:t> </a:t>
            </a:r>
            <a:r>
              <a:rPr lang="en-US" dirty="0" err="1" smtClean="0"/>
              <a:t>exeriure</a:t>
            </a:r>
            <a:r>
              <a:rPr lang="en-US" dirty="0" smtClean="0"/>
              <a:t> </a:t>
            </a:r>
            <a:r>
              <a:rPr lang="en-US" dirty="0" err="1" smtClean="0"/>
              <a:t>vulla</a:t>
            </a:r>
            <a:r>
              <a:rPr lang="en-US" dirty="0" smtClean="0"/>
              <a:t>, </a:t>
            </a:r>
            <a:r>
              <a:rPr lang="en-US" dirty="0" err="1" smtClean="0"/>
              <a:t>summy</a:t>
            </a:r>
            <a:r>
              <a:rPr lang="en-US" dirty="0" smtClean="0"/>
              <a:t> </a:t>
            </a:r>
            <a:r>
              <a:rPr lang="en-US" dirty="0" err="1" smtClean="0"/>
              <a:t>nis</a:t>
            </a:r>
            <a:r>
              <a:rPr lang="en-US" dirty="0" smtClean="0"/>
              <a:t> am </a:t>
            </a:r>
            <a:r>
              <a:rPr lang="en-US" dirty="0" err="1" smtClean="0"/>
              <a:t>dit</a:t>
            </a:r>
            <a:r>
              <a:rPr lang="en-US" dirty="0" smtClean="0"/>
              <a:t>, </a:t>
            </a:r>
            <a:r>
              <a:rPr lang="en-US" dirty="0" err="1" smtClean="0"/>
              <a:t>ver</a:t>
            </a:r>
            <a:r>
              <a:rPr lang="en-US" dirty="0" smtClean="0"/>
              <a:t> at </a:t>
            </a:r>
            <a:r>
              <a:rPr lang="en-US" dirty="0" err="1" smtClean="0"/>
              <a:t>nos</a:t>
            </a:r>
            <a:r>
              <a:rPr lang="en-US" dirty="0" smtClean="0"/>
              <a:t> </a:t>
            </a:r>
            <a:r>
              <a:rPr lang="en-US" dirty="0" err="1" smtClean="0"/>
              <a:t>augait</a:t>
            </a:r>
            <a:r>
              <a:rPr lang="en-US" dirty="0" smtClean="0"/>
              <a:t> </a:t>
            </a:r>
            <a:r>
              <a:rPr lang="en-US" dirty="0" err="1" smtClean="0"/>
              <a:t>adionse</a:t>
            </a:r>
            <a:r>
              <a:rPr lang="en-US" dirty="0" smtClean="0"/>
              <a:t> </a:t>
            </a:r>
            <a:r>
              <a:rPr lang="en-US" dirty="0" err="1" smtClean="0"/>
              <a:t>magnis</a:t>
            </a:r>
            <a:r>
              <a:rPr lang="en-US" dirty="0" smtClean="0"/>
              <a:t> </a:t>
            </a:r>
            <a:r>
              <a:rPr lang="en-US" dirty="0" err="1" smtClean="0"/>
              <a:t>nullan</a:t>
            </a:r>
            <a:r>
              <a:rPr lang="en-US" dirty="0" smtClean="0"/>
              <a:t> </a:t>
            </a:r>
            <a:r>
              <a:rPr lang="en-US" dirty="0" err="1" smtClean="0"/>
              <a:t>endre</a:t>
            </a:r>
            <a:r>
              <a:rPr lang="en-US" dirty="0" smtClean="0"/>
              <a:t> </a:t>
            </a:r>
            <a:r>
              <a:rPr lang="en-US" dirty="0" err="1" smtClean="0"/>
              <a:t>te</a:t>
            </a:r>
            <a:r>
              <a:rPr lang="en-US" dirty="0" smtClean="0"/>
              <a:t> </a:t>
            </a:r>
            <a:r>
              <a:rPr lang="en-US" dirty="0" err="1" smtClean="0"/>
              <a:t>conse</a:t>
            </a:r>
            <a:r>
              <a:rPr lang="en-US" dirty="0" smtClean="0"/>
              <a:t> do </a:t>
            </a:r>
          </a:p>
          <a:p>
            <a:pPr lvl="0"/>
            <a:r>
              <a:rPr lang="en-US" dirty="0" err="1" smtClean="0"/>
              <a:t>Conullumsan</a:t>
            </a:r>
            <a:r>
              <a:rPr lang="en-US" dirty="0" smtClean="0"/>
              <a:t> </a:t>
            </a:r>
            <a:r>
              <a:rPr lang="en-US" dirty="0" err="1" smtClean="0"/>
              <a:t>ulput</a:t>
            </a:r>
            <a:r>
              <a:rPr lang="en-US" dirty="0" smtClean="0"/>
              <a:t> del </a:t>
            </a:r>
            <a:r>
              <a:rPr lang="en-US" dirty="0" err="1" smtClean="0"/>
              <a:t>utpatis</a:t>
            </a:r>
            <a:r>
              <a:rPr lang="en-US" dirty="0" smtClean="0"/>
              <a:t> </a:t>
            </a:r>
            <a:r>
              <a:rPr lang="en-US" dirty="0" err="1" smtClean="0"/>
              <a:t>essit</a:t>
            </a:r>
            <a:r>
              <a:rPr lang="en-US" dirty="0" smtClean="0"/>
              <a:t> </a:t>
            </a:r>
            <a:r>
              <a:rPr lang="en-US" dirty="0" err="1" smtClean="0"/>
              <a:t>lorpero</a:t>
            </a:r>
            <a:r>
              <a:rPr lang="en-US" dirty="0" smtClean="0"/>
              <a:t> </a:t>
            </a:r>
            <a:r>
              <a:rPr lang="en-US" dirty="0" err="1" smtClean="0"/>
              <a:t>consequis</a:t>
            </a:r>
            <a:r>
              <a:rPr lang="en-US" dirty="0" smtClean="0"/>
              <a:t> </a:t>
            </a:r>
            <a:r>
              <a:rPr lang="en-US" dirty="0" err="1" smtClean="0"/>
              <a:t>nonsequam</a:t>
            </a:r>
            <a:r>
              <a:rPr lang="en-US" dirty="0" smtClean="0"/>
              <a:t> </a:t>
            </a:r>
            <a:r>
              <a:rPr lang="en-US" dirty="0" err="1" smtClean="0"/>
              <a:t>zzrit</a:t>
            </a:r>
            <a:r>
              <a:rPr lang="en-US" dirty="0" smtClean="0"/>
              <a:t> </a:t>
            </a:r>
          </a:p>
          <a:p>
            <a:pPr marL="182858" marR="0" lvl="0" indent="-182858" algn="l" defTabSz="457142" rtl="0" eaLnBrk="1" fontAlgn="auto" latinLnBrk="0" hangingPunct="1">
              <a:lnSpc>
                <a:spcPts val="1400"/>
              </a:lnSpc>
              <a:spcBef>
                <a:spcPts val="0"/>
              </a:spcBef>
              <a:spcAft>
                <a:spcPts val="800"/>
              </a:spcAft>
              <a:buClrTx/>
              <a:buSzTx/>
              <a:buFont typeface="Arial"/>
              <a:buChar char="•"/>
              <a:tabLst/>
              <a:defRPr/>
            </a:pPr>
            <a:r>
              <a:rPr lang="en-US" dirty="0" err="1" smtClean="0"/>
              <a:t>Adipsusto</a:t>
            </a:r>
            <a:r>
              <a:rPr lang="en-US" dirty="0" smtClean="0"/>
              <a:t> </a:t>
            </a:r>
            <a:r>
              <a:rPr lang="en-US" dirty="0" err="1" smtClean="0"/>
              <a:t>consequisi</a:t>
            </a:r>
            <a:r>
              <a:rPr lang="en-US" dirty="0" smtClean="0"/>
              <a:t> </a:t>
            </a:r>
            <a:r>
              <a:rPr lang="en-US" dirty="0" err="1" smtClean="0"/>
              <a:t>nim</a:t>
            </a:r>
            <a:r>
              <a:rPr lang="en-US" dirty="0" smtClean="0"/>
              <a:t> </a:t>
            </a:r>
            <a:r>
              <a:rPr lang="en-US" dirty="0" err="1" smtClean="0"/>
              <a:t>vullaor</a:t>
            </a:r>
            <a:r>
              <a:rPr lang="en-US" dirty="0" smtClean="0"/>
              <a:t> </a:t>
            </a:r>
            <a:r>
              <a:rPr lang="en-US" dirty="0" err="1" smtClean="0"/>
              <a:t>aut</a:t>
            </a:r>
            <a:r>
              <a:rPr lang="en-US" dirty="0" smtClean="0"/>
              <a:t> lore do </a:t>
            </a:r>
            <a:r>
              <a:rPr lang="en-US" dirty="0" err="1" smtClean="0"/>
              <a:t>consend</a:t>
            </a:r>
            <a:r>
              <a:rPr lang="en-US" dirty="0" smtClean="0"/>
              <a:t> </a:t>
            </a:r>
            <a:r>
              <a:rPr lang="en-US" dirty="0" err="1" smtClean="0"/>
              <a:t>enis</a:t>
            </a:r>
            <a:r>
              <a:rPr lang="en-US" dirty="0" smtClean="0"/>
              <a:t> </a:t>
            </a:r>
            <a:r>
              <a:rPr lang="en-US" dirty="0" err="1" smtClean="0"/>
              <a:t>augait</a:t>
            </a:r>
            <a:r>
              <a:rPr lang="en-US" dirty="0" smtClean="0"/>
              <a:t> </a:t>
            </a:r>
            <a:r>
              <a:rPr lang="en-US" dirty="0" err="1" smtClean="0"/>
              <a:t>utat</a:t>
            </a:r>
            <a:r>
              <a:rPr lang="en-US" dirty="0" smtClean="0"/>
              <a:t> </a:t>
            </a:r>
          </a:p>
          <a:p>
            <a:pPr lvl="0"/>
            <a:endParaRPr lang="en-US" dirty="0" smtClean="0"/>
          </a:p>
        </p:txBody>
      </p:sp>
      <p:sp>
        <p:nvSpPr>
          <p:cNvPr id="14" name="Text Placeholder 13"/>
          <p:cNvSpPr>
            <a:spLocks noGrp="1"/>
          </p:cNvSpPr>
          <p:nvPr>
            <p:ph type="body" sz="quarter" idx="14" hasCustomPrompt="1"/>
          </p:nvPr>
        </p:nvSpPr>
        <p:spPr>
          <a:xfrm>
            <a:off x="6341308" y="1183794"/>
            <a:ext cx="2200157" cy="435742"/>
          </a:xfrm>
          <a:prstGeom prst="rect">
            <a:avLst/>
          </a:prstGeom>
        </p:spPr>
        <p:txBody>
          <a:bodyPr vert="horz" lIns="91430" tIns="45715" rIns="91430" bIns="45715"/>
          <a:lstStyle>
            <a:lvl1pPr marL="0" indent="0">
              <a:lnSpc>
                <a:spcPts val="2500"/>
              </a:lnSpc>
              <a:spcBef>
                <a:spcPts val="1200"/>
              </a:spcBef>
              <a:spcAft>
                <a:spcPts val="400"/>
              </a:spcAft>
              <a:buFontTx/>
              <a:buNone/>
              <a:defRPr sz="1800" b="1" i="0">
                <a:solidFill>
                  <a:schemeClr val="tx2"/>
                </a:solidFill>
                <a:latin typeface="Calibri"/>
                <a:cs typeface="Calibri"/>
              </a:defRPr>
            </a:lvl1pPr>
            <a:lvl2pPr marL="182858" indent="-182858">
              <a:lnSpc>
                <a:spcPts val="1400"/>
              </a:lnSpc>
              <a:spcBef>
                <a:spcPts val="600"/>
              </a:spcBef>
              <a:buSzPct val="100000"/>
              <a:buFont typeface="Arial"/>
              <a:buChar char="•"/>
              <a:defRPr sz="1300">
                <a:latin typeface="Calibri Light"/>
              </a:defRPr>
            </a:lvl2pPr>
            <a:lvl3pPr>
              <a:defRPr sz="1800"/>
            </a:lvl3pPr>
            <a:lvl4pPr>
              <a:defRPr sz="1800"/>
            </a:lvl4pPr>
            <a:lvl5pPr>
              <a:defRPr sz="1800"/>
            </a:lvl5pPr>
          </a:lstStyle>
          <a:p>
            <a:pPr lvl="0"/>
            <a:r>
              <a:rPr lang="en-US" dirty="0" smtClean="0"/>
              <a:t>Headline</a:t>
            </a:r>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50" y="1175804"/>
            <a:ext cx="5040091"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7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8" name="Picture 17"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2511435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50" y="1175804"/>
            <a:ext cx="5040091"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7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524668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Example 1">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2836180936"/>
              </p:ext>
            </p:extLst>
          </p:nvPr>
        </p:nvGraphicFramePr>
        <p:xfrm>
          <a:off x="5006912" y="1083949"/>
          <a:ext cx="4021667" cy="41063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8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1" name="Picture 10"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931157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Example 2">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104023412"/>
              </p:ext>
            </p:extLst>
          </p:nvPr>
        </p:nvGraphicFramePr>
        <p:xfrm>
          <a:off x="5006908" y="1071878"/>
          <a:ext cx="4597400" cy="41105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8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2" name="Picture 11"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487775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3641" y="658702"/>
            <a:ext cx="6733388" cy="895887"/>
          </a:xfrm>
          <a:prstGeom prst="rect">
            <a:avLst/>
          </a:prstGeom>
        </p:spPr>
        <p:txBody>
          <a:bodyPr lIns="91438" tIns="45719" rIns="91438" bIns="45719">
            <a:normAutofit/>
          </a:bodyPr>
          <a:lstStyle>
            <a:lvl1pPr algn="l">
              <a:defRPr sz="4500" b="0" i="0" kern="800">
                <a:latin typeface="+mn-lt"/>
              </a:defRPr>
            </a:lvl1pPr>
          </a:lstStyle>
          <a:p>
            <a:r>
              <a:rPr lang="en-US" dirty="0" smtClean="0"/>
              <a:t>Presentation Title Slide</a:t>
            </a:r>
            <a:endParaRPr lang="en-US" dirty="0"/>
          </a:p>
        </p:txBody>
      </p:sp>
      <p:sp>
        <p:nvSpPr>
          <p:cNvPr id="6" name="Slide Number Placeholder 5"/>
          <p:cNvSpPr>
            <a:spLocks noGrp="1"/>
          </p:cNvSpPr>
          <p:nvPr>
            <p:ph type="sldNum" sz="quarter" idx="12"/>
          </p:nvPr>
        </p:nvSpPr>
        <p:spPr>
          <a:xfrm>
            <a:off x="7891951" y="4885408"/>
            <a:ext cx="872228" cy="160019"/>
          </a:xfrm>
          <a:prstGeom prst="rect">
            <a:avLst/>
          </a:prstGeom>
        </p:spPr>
        <p:txBody>
          <a:bodyPr lIns="91438" tIns="45719" rIns="91438" bIns="45719"/>
          <a:lstStyle>
            <a:lvl1pPr algn="r">
              <a:defRPr sz="700">
                <a:solidFill>
                  <a:schemeClr val="accent6"/>
                </a:solidFill>
              </a:defRPr>
            </a:lvl1pPr>
          </a:lstStyle>
          <a:p>
            <a:pPr defTabSz="342900"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900"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3" name="Subtitle 2"/>
          <p:cNvSpPr>
            <a:spLocks noGrp="1"/>
          </p:cNvSpPr>
          <p:nvPr>
            <p:ph type="subTitle" idx="1" hasCustomPrompt="1"/>
          </p:nvPr>
        </p:nvSpPr>
        <p:spPr>
          <a:xfrm>
            <a:off x="1951320" y="1471705"/>
            <a:ext cx="4520159" cy="374369"/>
          </a:xfrm>
          <a:prstGeom prst="rect">
            <a:avLst/>
          </a:prstGeom>
        </p:spPr>
        <p:txBody>
          <a:bodyPr lIns="91438" tIns="45719" rIns="91438" bIns="45719">
            <a:noAutofit/>
          </a:bodyPr>
          <a:lstStyle>
            <a:lvl1pPr marL="0" indent="0" algn="l">
              <a:buNone/>
              <a:defRPr sz="150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Presentation Date</a:t>
            </a:r>
            <a:endParaRPr lang="en-US" dirty="0"/>
          </a:p>
        </p:txBody>
      </p:sp>
    </p:spTree>
    <p:extLst>
      <p:ext uri="{BB962C8B-B14F-4D97-AF65-F5344CB8AC3E}">
        <p14:creationId xmlns:p14="http://schemas.microsoft.com/office/powerpoint/2010/main" val="2693579114"/>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New Title Slide">
    <p:spTree>
      <p:nvGrpSpPr>
        <p:cNvPr id="1" name=""/>
        <p:cNvGrpSpPr/>
        <p:nvPr/>
      </p:nvGrpSpPr>
      <p:grpSpPr>
        <a:xfrm>
          <a:off x="0" y="0"/>
          <a:ext cx="0" cy="0"/>
          <a:chOff x="0" y="0"/>
          <a:chExt cx="0" cy="0"/>
        </a:xfrm>
      </p:grpSpPr>
      <p:pic>
        <p:nvPicPr>
          <p:cNvPr id="7"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931503" y="4128751"/>
            <a:ext cx="1005329" cy="8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ubtitle 2"/>
          <p:cNvSpPr>
            <a:spLocks noGrp="1"/>
          </p:cNvSpPr>
          <p:nvPr>
            <p:ph type="subTitle" idx="1" hasCustomPrompt="1"/>
          </p:nvPr>
        </p:nvSpPr>
        <p:spPr>
          <a:xfrm>
            <a:off x="567864" y="3620322"/>
            <a:ext cx="6086540" cy="857250"/>
          </a:xfrm>
          <a:prstGeom prst="rect">
            <a:avLst/>
          </a:prstGeom>
        </p:spPr>
        <p:txBody>
          <a:bodyPr lIns="68580" tIns="34290" rIns="68580" bIns="34290">
            <a:normAutofit/>
          </a:bodyPr>
          <a:lstStyle>
            <a:lvl1pPr marL="0" indent="0" algn="l">
              <a:buNone/>
              <a:defRPr sz="2100" cap="none" spc="0" baseline="0">
                <a:solidFill>
                  <a:srgbClr val="E37222"/>
                </a:solidFill>
                <a:latin typeface="Arial" panose="020B0604020202020204" pitchFamily="34" charset="0"/>
                <a:cs typeface="Arial" panose="020B0604020202020204" pitchFamily="34" charset="0"/>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smtClean="0"/>
              <a:t>Click to edit master subtitle style</a:t>
            </a:r>
            <a:endParaRPr lang="en-US" dirty="0"/>
          </a:p>
        </p:txBody>
      </p:sp>
      <p:sp>
        <p:nvSpPr>
          <p:cNvPr id="8" name="TextBox 7"/>
          <p:cNvSpPr txBox="1"/>
          <p:nvPr userDrawn="1"/>
        </p:nvSpPr>
        <p:spPr>
          <a:xfrm>
            <a:off x="567863" y="4771713"/>
            <a:ext cx="4818186" cy="253916"/>
          </a:xfrm>
          <a:prstGeom prst="rect">
            <a:avLst/>
          </a:prstGeom>
          <a:noFill/>
        </p:spPr>
        <p:txBody>
          <a:bodyPr wrap="square" lIns="68580" tIns="34290" rIns="68580" bIns="34290">
            <a:spAutoFit/>
          </a:bodyPr>
          <a:lstStyle/>
          <a:p>
            <a:pPr defTabSz="342900" eaLnBrk="0" fontAlgn="base" hangingPunct="0">
              <a:spcBef>
                <a:spcPct val="0"/>
              </a:spcBef>
              <a:spcAft>
                <a:spcPct val="0"/>
              </a:spcAft>
              <a:defRPr/>
            </a:pPr>
            <a:r>
              <a:rPr lang="en-US" sz="600" dirty="0">
                <a:solidFill>
                  <a:prstClr val="white">
                    <a:lumMod val="50000"/>
                  </a:prstClr>
                </a:solidFill>
                <a:latin typeface="Georgia" charset="0"/>
                <a:ea typeface="Georgia" charset="0"/>
                <a:cs typeface="Georgia" charset="0"/>
              </a:rPr>
              <a:t>Confidentiality Notice:  This is confidential and contains proprietary information.  None of this information may be reproduced or disclosed without the express written permission of </a:t>
            </a:r>
            <a:r>
              <a:rPr lang="en-US" sz="600" dirty="0" smtClean="0">
                <a:solidFill>
                  <a:prstClr val="white">
                    <a:lumMod val="50000"/>
                  </a:prstClr>
                </a:solidFill>
                <a:latin typeface="Georgia" charset="0"/>
                <a:ea typeface="Georgia" charset="0"/>
                <a:cs typeface="Georgia" charset="0"/>
              </a:rPr>
              <a:t>se2 Holdings, Inc.</a:t>
            </a:r>
            <a:endParaRPr lang="en-US" sz="600" dirty="0">
              <a:solidFill>
                <a:prstClr val="white">
                  <a:lumMod val="50000"/>
                </a:prstClr>
              </a:solidFill>
              <a:latin typeface="Georgia" charset="0"/>
              <a:ea typeface="Georgia" charset="0"/>
              <a:cs typeface="Georgia" charset="0"/>
            </a:endParaRPr>
          </a:p>
        </p:txBody>
      </p:sp>
      <p:sp>
        <p:nvSpPr>
          <p:cNvPr id="11" name="Rectangle 10"/>
          <p:cNvSpPr/>
          <p:nvPr userDrawn="1"/>
        </p:nvSpPr>
        <p:spPr>
          <a:xfrm>
            <a:off x="0" y="-198835"/>
            <a:ext cx="9144000" cy="352067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9" tIns="32130" rIns="64239" bIns="32130" anchor="ctr"/>
          <a:lstStyle/>
          <a:p>
            <a:pPr algn="ctr" defTabSz="321041">
              <a:defRPr/>
            </a:pPr>
            <a:endParaRPr lang="en-US" dirty="0">
              <a:solidFill>
                <a:prstClr val="white"/>
              </a:solidFill>
            </a:endParaRPr>
          </a:p>
        </p:txBody>
      </p:sp>
      <p:sp>
        <p:nvSpPr>
          <p:cNvPr id="12" name="Title 1"/>
          <p:cNvSpPr>
            <a:spLocks noGrp="1"/>
          </p:cNvSpPr>
          <p:nvPr>
            <p:ph type="ctrTitle"/>
          </p:nvPr>
        </p:nvSpPr>
        <p:spPr>
          <a:xfrm>
            <a:off x="565785" y="1693069"/>
            <a:ext cx="7543800" cy="1368599"/>
          </a:xfrm>
          <a:prstGeom prst="rect">
            <a:avLst/>
          </a:prstGeom>
        </p:spPr>
        <p:txBody>
          <a:bodyPr lIns="68580" tIns="34290" rIns="68580" bIns="34290" anchor="b">
            <a:normAutofit/>
          </a:bodyPr>
          <a:lstStyle>
            <a:lvl1pPr algn="l">
              <a:lnSpc>
                <a:spcPct val="85000"/>
              </a:lnSpc>
              <a:defRPr sz="4100" spc="-38" baseline="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4914750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hart Layout">
    <p:spTree>
      <p:nvGrpSpPr>
        <p:cNvPr id="1" name=""/>
        <p:cNvGrpSpPr/>
        <p:nvPr/>
      </p:nvGrpSpPr>
      <p:grpSpPr>
        <a:xfrm>
          <a:off x="0" y="0"/>
          <a:ext cx="0" cy="0"/>
          <a:chOff x="0" y="0"/>
          <a:chExt cx="0" cy="0"/>
        </a:xfrm>
      </p:grpSpPr>
      <p:sp>
        <p:nvSpPr>
          <p:cNvPr id="22" name="Text Placeholder 14"/>
          <p:cNvSpPr>
            <a:spLocks noGrp="1"/>
          </p:cNvSpPr>
          <p:nvPr>
            <p:ph type="body" sz="quarter" idx="14"/>
          </p:nvPr>
        </p:nvSpPr>
        <p:spPr>
          <a:xfrm>
            <a:off x="227240" y="296659"/>
            <a:ext cx="8658852" cy="271271"/>
          </a:xfrm>
          <a:prstGeom prst="rect">
            <a:avLst/>
          </a:prstGeom>
        </p:spPr>
        <p:txBody>
          <a:bodyPr lIns="68580" tIns="0" rIns="0" bIns="0" anchor="t">
            <a:noAutofit/>
          </a:bodyPr>
          <a:lstStyle>
            <a:lvl1pPr marL="0" indent="0">
              <a:buFontTx/>
              <a:buNone/>
              <a:defRPr sz="1800" baseline="0">
                <a:solidFill>
                  <a:schemeClr val="tx1"/>
                </a:solidFill>
                <a:latin typeface="Arial"/>
                <a:cs typeface="Arial"/>
              </a:defRPr>
            </a:lvl1pPr>
            <a:lvl3pPr marL="642116" indent="0">
              <a:buNone/>
              <a:defRPr/>
            </a:lvl3pPr>
            <a:lvl5pPr marL="1284218" indent="0">
              <a:buNone/>
              <a:defRPr/>
            </a:lvl5pPr>
          </a:lstStyle>
          <a:p>
            <a:pPr lvl="0"/>
            <a:r>
              <a:rPr lang="en-US" dirty="0" smtClean="0"/>
              <a:t>Click to edit Master text styles</a:t>
            </a:r>
          </a:p>
        </p:txBody>
      </p:sp>
      <p:sp>
        <p:nvSpPr>
          <p:cNvPr id="11" name="Rectangle 10"/>
          <p:cNvSpPr/>
          <p:nvPr userDrawn="1"/>
        </p:nvSpPr>
        <p:spPr>
          <a:xfrm>
            <a:off x="0" y="0"/>
            <a:ext cx="9144000" cy="15001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9" tIns="32130" rIns="64239" bIns="32130" anchor="ctr"/>
          <a:lstStyle/>
          <a:p>
            <a:pPr algn="ctr" defTabSz="321041">
              <a:defRPr/>
            </a:pPr>
            <a:endParaRPr lang="en-US" dirty="0">
              <a:solidFill>
                <a:prstClr val="white"/>
              </a:solidFill>
            </a:endParaRPr>
          </a:p>
        </p:txBody>
      </p:sp>
      <p:sp>
        <p:nvSpPr>
          <p:cNvPr id="12" name="TextBox 11"/>
          <p:cNvSpPr txBox="1"/>
          <p:nvPr userDrawn="1"/>
        </p:nvSpPr>
        <p:spPr>
          <a:xfrm>
            <a:off x="227240" y="4889585"/>
            <a:ext cx="4818186" cy="176972"/>
          </a:xfrm>
          <a:prstGeom prst="rect">
            <a:avLst/>
          </a:prstGeom>
          <a:noFill/>
        </p:spPr>
        <p:txBody>
          <a:bodyPr wrap="square" lIns="68580" tIns="34290" rIns="68580" bIns="34290">
            <a:spAutoFit/>
          </a:bodyPr>
          <a:lstStyle/>
          <a:p>
            <a:pPr defTabSz="342900" eaLnBrk="0" fontAlgn="base" hangingPunct="0">
              <a:spcBef>
                <a:spcPct val="0"/>
              </a:spcBef>
              <a:spcAft>
                <a:spcPct val="0"/>
              </a:spcAft>
            </a:pPr>
            <a:r>
              <a:rPr lang="en-US" altLang="en-US" sz="700" dirty="0" smtClean="0">
                <a:solidFill>
                  <a:prstClr val="white">
                    <a:lumMod val="50000"/>
                  </a:prstClr>
                </a:solidFill>
                <a:latin typeface="Calibri" panose="020F0502020204030204" pitchFamily="34" charset="0"/>
                <a:cs typeface="Arial" panose="020B0604020202020204" pitchFamily="34" charset="0"/>
              </a:rPr>
              <a:t> © </a:t>
            </a:r>
            <a:r>
              <a:rPr lang="en-US" altLang="en-US" sz="500" dirty="0" smtClean="0">
                <a:solidFill>
                  <a:prstClr val="white">
                    <a:lumMod val="50000"/>
                  </a:prstClr>
                </a:solidFill>
                <a:latin typeface="Arial" panose="020B0604020202020204" pitchFamily="34" charset="0"/>
                <a:cs typeface="Arial" panose="020B0604020202020204" pitchFamily="34" charset="0"/>
              </a:rPr>
              <a:t>2016 se2 Holdings, Inc.  Proprietary and Confidential Information </a:t>
            </a:r>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sp>
        <p:nvSpPr>
          <p:cNvPr id="14" name="TextBox 13"/>
          <p:cNvSpPr txBox="1"/>
          <p:nvPr userDrawn="1"/>
        </p:nvSpPr>
        <p:spPr>
          <a:xfrm>
            <a:off x="4339994" y="4889585"/>
            <a:ext cx="464013" cy="176972"/>
          </a:xfrm>
          <a:prstGeom prst="rect">
            <a:avLst/>
          </a:prstGeom>
          <a:noFill/>
        </p:spPr>
        <p:txBody>
          <a:bodyPr wrap="square" lIns="68580" tIns="34290" rIns="68580" bIns="34290">
            <a:spAutoFit/>
          </a:bodyPr>
          <a:lstStyle/>
          <a:p>
            <a:pPr algn="ctr" defTabSz="342900" eaLnBrk="0" fontAlgn="base" hangingPunct="0">
              <a:spcBef>
                <a:spcPct val="0"/>
              </a:spcBef>
              <a:spcAft>
                <a:spcPct val="0"/>
              </a:spcAft>
            </a:pPr>
            <a:fld id="{5C328A88-BA02-3841-8A79-0DD095F24146}" type="slidenum">
              <a:rPr lang="en-US" altLang="en-US" sz="700" smtClean="0">
                <a:solidFill>
                  <a:prstClr val="white">
                    <a:lumMod val="50000"/>
                  </a:prstClr>
                </a:solidFill>
                <a:latin typeface="Calibri" panose="020F0502020204030204" pitchFamily="34" charset="0"/>
                <a:cs typeface="Arial" panose="020B0604020202020204" pitchFamily="34" charset="0"/>
              </a:rPr>
              <a:pPr algn="ctr" defTabSz="342900" eaLnBrk="0" fontAlgn="base" hangingPunct="0">
                <a:spcBef>
                  <a:spcPct val="0"/>
                </a:spcBef>
                <a:spcAft>
                  <a:spcPct val="0"/>
                </a:spcAft>
              </a:pPr>
              <a:t>‹#›</a:t>
            </a:fld>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pic>
        <p:nvPicPr>
          <p:cNvPr id="15"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610839" y="4736307"/>
            <a:ext cx="368855" cy="3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98058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1" y="222714"/>
            <a:ext cx="7350293" cy="499099"/>
          </a:xfrm>
          <a:prstGeom prst="rect">
            <a:avLst/>
          </a:prstGeom>
        </p:spPr>
        <p:txBody>
          <a:bodyPr vert="horz"/>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5" y="1175804"/>
            <a:ext cx="5040091" cy="439827"/>
          </a:xfrm>
          <a:prstGeom prst="rect">
            <a:avLst/>
          </a:prstGeom>
        </p:spPr>
        <p:txBody>
          <a:bodyPr vert="horz"/>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80" indent="-182880">
              <a:lnSpc>
                <a:spcPts val="1200"/>
              </a:lnSpc>
              <a:spcBef>
                <a:spcPts val="600"/>
              </a:spcBef>
              <a:buFont typeface="Arial"/>
              <a:buChar char="•"/>
              <a:defRPr sz="1300">
                <a:solidFill>
                  <a:schemeClr val="tx1"/>
                </a:solidFill>
              </a:defRPr>
            </a:lvl2pPr>
            <a:lvl3pPr marL="182880" indent="-182880">
              <a:lnSpc>
                <a:spcPts val="1200"/>
              </a:lnSpc>
              <a:spcBef>
                <a:spcPts val="600"/>
              </a:spcBef>
              <a:buFont typeface="Arial"/>
              <a:buChar char="•"/>
              <a:defRPr sz="1300">
                <a:solidFill>
                  <a:schemeClr val="tx1"/>
                </a:solidFill>
              </a:defRPr>
            </a:lvl3pPr>
            <a:lvl4pPr marL="182880" indent="-182880">
              <a:lnSpc>
                <a:spcPts val="1200"/>
              </a:lnSpc>
              <a:spcBef>
                <a:spcPts val="600"/>
              </a:spcBef>
              <a:buFont typeface="Arial"/>
              <a:buChar char="•"/>
              <a:defRPr sz="1300">
                <a:solidFill>
                  <a:schemeClr val="tx1"/>
                </a:solidFill>
              </a:defRPr>
            </a:lvl4pPr>
            <a:lvl5pPr marL="182880" indent="-182880">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0" y="4885407"/>
            <a:ext cx="872228" cy="160019"/>
          </a:xfrm>
          <a:prstGeom prst="rect">
            <a:avLst/>
          </a:prstGeom>
        </p:spPr>
        <p:txBody>
          <a:bodyPr/>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7"/>
            <a:ext cx="5038206" cy="1307210"/>
          </a:xfrm>
          <a:prstGeom prst="rect">
            <a:avLst/>
          </a:prstGeom>
        </p:spPr>
        <p:txBody>
          <a:bodyPr vert="horz"/>
          <a:lstStyle>
            <a:lvl1pPr marL="182880" marR="0" indent="-182880" algn="l" defTabSz="457200" rtl="0" eaLnBrk="1" fontAlgn="auto" latinLnBrk="0" hangingPunct="1">
              <a:lnSpc>
                <a:spcPts val="1400"/>
              </a:lnSpc>
              <a:spcBef>
                <a:spcPts val="600"/>
              </a:spcBef>
              <a:spcAft>
                <a:spcPts val="0"/>
              </a:spcAft>
              <a:buClrTx/>
              <a:buSzTx/>
              <a:buFont typeface="Arial"/>
              <a:buChar char="•"/>
              <a:tabLst/>
              <a:defRPr sz="1300" baseline="0"/>
            </a:lvl1pPr>
            <a:lvl2pPr marL="182880" indent="-182880">
              <a:lnSpc>
                <a:spcPts val="1400"/>
              </a:lnSpc>
              <a:spcBef>
                <a:spcPts val="0"/>
              </a:spcBef>
              <a:spcAft>
                <a:spcPts val="800"/>
              </a:spcAft>
              <a:buFont typeface="Arial"/>
              <a:buChar char="•"/>
              <a:defRPr sz="1100"/>
            </a:lvl2pPr>
            <a:lvl3pPr marL="182880" indent="-182880">
              <a:lnSpc>
                <a:spcPts val="1400"/>
              </a:lnSpc>
              <a:spcBef>
                <a:spcPts val="0"/>
              </a:spcBef>
              <a:spcAft>
                <a:spcPts val="800"/>
              </a:spcAft>
              <a:buFont typeface="Arial"/>
              <a:buChar char="•"/>
              <a:defRPr sz="1100"/>
            </a:lvl3pPr>
            <a:lvl4pPr marL="182880" indent="-182880">
              <a:lnSpc>
                <a:spcPts val="1400"/>
              </a:lnSpc>
              <a:spcBef>
                <a:spcPts val="0"/>
              </a:spcBef>
              <a:spcAft>
                <a:spcPts val="800"/>
              </a:spcAft>
              <a:buFont typeface="Arial"/>
              <a:buChar char="•"/>
              <a:defRPr sz="1100"/>
            </a:lvl4pPr>
            <a:lvl5pPr marL="182880" indent="-182880">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54412909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11" name="Group 10"/>
          <p:cNvGrpSpPr/>
          <p:nvPr userDrawn="1"/>
        </p:nvGrpSpPr>
        <p:grpSpPr>
          <a:xfrm>
            <a:off x="6170817" y="1148066"/>
            <a:ext cx="2508287" cy="3364712"/>
            <a:chOff x="4859682" y="1148066"/>
            <a:chExt cx="2508287" cy="3364712"/>
          </a:xfrm>
        </p:grpSpPr>
        <p:sp>
          <p:nvSpPr>
            <p:cNvPr id="12" name="Rectangle 11"/>
            <p:cNvSpPr/>
            <p:nvPr userDrawn="1"/>
          </p:nvSpPr>
          <p:spPr>
            <a:xfrm>
              <a:off x="4859682" y="1148066"/>
              <a:ext cx="2508287" cy="3364712"/>
            </a:xfrm>
            <a:prstGeom prst="rect">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3" name="Straight Connector 12"/>
            <p:cNvCxnSpPr/>
            <p:nvPr userDrawn="1"/>
          </p:nvCxnSpPr>
          <p:spPr>
            <a:xfrm>
              <a:off x="4862513" y="1665070"/>
              <a:ext cx="2505456"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sp>
        <p:nvSpPr>
          <p:cNvPr id="6" name="Text Placeholder 5"/>
          <p:cNvSpPr>
            <a:spLocks noGrp="1"/>
          </p:cNvSpPr>
          <p:nvPr>
            <p:ph type="body" sz="quarter" idx="10" hasCustomPrompt="1"/>
          </p:nvPr>
        </p:nvSpPr>
        <p:spPr>
          <a:xfrm>
            <a:off x="6349453" y="1885950"/>
            <a:ext cx="2126946" cy="246867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0"/>
              </a:spcBef>
              <a:spcAft>
                <a:spcPts val="800"/>
              </a:spcAft>
              <a:buClrTx/>
              <a:buSzTx/>
              <a:buFont typeface="Arial"/>
              <a:buChar char="•"/>
              <a:tabLst/>
              <a:defRPr sz="11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Rosto</a:t>
            </a:r>
            <a:r>
              <a:rPr lang="en-US" dirty="0" smtClean="0"/>
              <a:t> </a:t>
            </a:r>
            <a:r>
              <a:rPr lang="en-US" dirty="0" err="1" smtClean="0"/>
              <a:t>ea</a:t>
            </a:r>
            <a:r>
              <a:rPr lang="en-US" dirty="0" smtClean="0"/>
              <a:t> </a:t>
            </a:r>
            <a:r>
              <a:rPr lang="en-US" dirty="0" err="1" smtClean="0"/>
              <a:t>faci</a:t>
            </a:r>
            <a:r>
              <a:rPr lang="en-US" dirty="0" smtClean="0"/>
              <a:t> </a:t>
            </a:r>
            <a:r>
              <a:rPr lang="en-US" dirty="0" err="1" smtClean="0"/>
              <a:t>exeriure</a:t>
            </a:r>
            <a:r>
              <a:rPr lang="en-US" dirty="0" smtClean="0"/>
              <a:t> </a:t>
            </a:r>
            <a:r>
              <a:rPr lang="en-US" dirty="0" err="1" smtClean="0"/>
              <a:t>vulla</a:t>
            </a:r>
            <a:r>
              <a:rPr lang="en-US" dirty="0" smtClean="0"/>
              <a:t>, </a:t>
            </a:r>
            <a:r>
              <a:rPr lang="en-US" dirty="0" err="1" smtClean="0"/>
              <a:t>summy</a:t>
            </a:r>
            <a:r>
              <a:rPr lang="en-US" dirty="0" smtClean="0"/>
              <a:t> </a:t>
            </a:r>
            <a:r>
              <a:rPr lang="en-US" dirty="0" err="1" smtClean="0"/>
              <a:t>nis</a:t>
            </a:r>
            <a:r>
              <a:rPr lang="en-US" dirty="0" smtClean="0"/>
              <a:t> am </a:t>
            </a:r>
            <a:r>
              <a:rPr lang="en-US" dirty="0" err="1" smtClean="0"/>
              <a:t>dit</a:t>
            </a:r>
            <a:r>
              <a:rPr lang="en-US" dirty="0" smtClean="0"/>
              <a:t>, </a:t>
            </a:r>
            <a:r>
              <a:rPr lang="en-US" dirty="0" err="1" smtClean="0"/>
              <a:t>ver</a:t>
            </a:r>
            <a:r>
              <a:rPr lang="en-US" dirty="0" smtClean="0"/>
              <a:t> at </a:t>
            </a:r>
            <a:r>
              <a:rPr lang="en-US" dirty="0" err="1" smtClean="0"/>
              <a:t>nos</a:t>
            </a:r>
            <a:r>
              <a:rPr lang="en-US" dirty="0" smtClean="0"/>
              <a:t> </a:t>
            </a:r>
            <a:r>
              <a:rPr lang="en-US" dirty="0" err="1" smtClean="0"/>
              <a:t>augait</a:t>
            </a:r>
            <a:r>
              <a:rPr lang="en-US" dirty="0" smtClean="0"/>
              <a:t> </a:t>
            </a:r>
            <a:r>
              <a:rPr lang="en-US" dirty="0" err="1" smtClean="0"/>
              <a:t>adionse</a:t>
            </a:r>
            <a:r>
              <a:rPr lang="en-US" dirty="0" smtClean="0"/>
              <a:t> </a:t>
            </a:r>
            <a:r>
              <a:rPr lang="en-US" dirty="0" err="1" smtClean="0"/>
              <a:t>magnis</a:t>
            </a:r>
            <a:r>
              <a:rPr lang="en-US" dirty="0" smtClean="0"/>
              <a:t> </a:t>
            </a:r>
            <a:r>
              <a:rPr lang="en-US" dirty="0" err="1" smtClean="0"/>
              <a:t>nullan</a:t>
            </a:r>
            <a:r>
              <a:rPr lang="en-US" dirty="0" smtClean="0"/>
              <a:t> </a:t>
            </a:r>
            <a:r>
              <a:rPr lang="en-US" dirty="0" err="1" smtClean="0"/>
              <a:t>endre</a:t>
            </a:r>
            <a:r>
              <a:rPr lang="en-US" dirty="0" smtClean="0"/>
              <a:t> </a:t>
            </a:r>
            <a:r>
              <a:rPr lang="en-US" dirty="0" err="1" smtClean="0"/>
              <a:t>te</a:t>
            </a:r>
            <a:r>
              <a:rPr lang="en-US" dirty="0" smtClean="0"/>
              <a:t> </a:t>
            </a:r>
            <a:r>
              <a:rPr lang="en-US" dirty="0" err="1" smtClean="0"/>
              <a:t>conse</a:t>
            </a:r>
            <a:r>
              <a:rPr lang="en-US" dirty="0" smtClean="0"/>
              <a:t> do </a:t>
            </a:r>
          </a:p>
          <a:p>
            <a:pPr lvl="0"/>
            <a:r>
              <a:rPr lang="en-US" dirty="0" err="1" smtClean="0"/>
              <a:t>Conullumsan</a:t>
            </a:r>
            <a:r>
              <a:rPr lang="en-US" dirty="0" smtClean="0"/>
              <a:t> </a:t>
            </a:r>
            <a:r>
              <a:rPr lang="en-US" dirty="0" err="1" smtClean="0"/>
              <a:t>ulput</a:t>
            </a:r>
            <a:r>
              <a:rPr lang="en-US" dirty="0" smtClean="0"/>
              <a:t> del </a:t>
            </a:r>
            <a:r>
              <a:rPr lang="en-US" dirty="0" err="1" smtClean="0"/>
              <a:t>utpatis</a:t>
            </a:r>
            <a:r>
              <a:rPr lang="en-US" dirty="0" smtClean="0"/>
              <a:t> </a:t>
            </a:r>
            <a:r>
              <a:rPr lang="en-US" dirty="0" err="1" smtClean="0"/>
              <a:t>essit</a:t>
            </a:r>
            <a:r>
              <a:rPr lang="en-US" dirty="0" smtClean="0"/>
              <a:t> </a:t>
            </a:r>
            <a:r>
              <a:rPr lang="en-US" dirty="0" err="1" smtClean="0"/>
              <a:t>lorpero</a:t>
            </a:r>
            <a:r>
              <a:rPr lang="en-US" dirty="0" smtClean="0"/>
              <a:t> </a:t>
            </a:r>
            <a:r>
              <a:rPr lang="en-US" dirty="0" err="1" smtClean="0"/>
              <a:t>consequis</a:t>
            </a:r>
            <a:r>
              <a:rPr lang="en-US" dirty="0" smtClean="0"/>
              <a:t> </a:t>
            </a:r>
            <a:r>
              <a:rPr lang="en-US" dirty="0" err="1" smtClean="0"/>
              <a:t>nonsequam</a:t>
            </a:r>
            <a:r>
              <a:rPr lang="en-US" dirty="0" smtClean="0"/>
              <a:t> </a:t>
            </a:r>
            <a:r>
              <a:rPr lang="en-US" dirty="0" err="1" smtClean="0"/>
              <a:t>zzrit</a:t>
            </a:r>
            <a:r>
              <a:rPr lang="en-US" dirty="0" smtClean="0"/>
              <a:t> </a:t>
            </a:r>
          </a:p>
          <a:p>
            <a:pPr marL="182863" marR="0" lvl="0" indent="-182863" algn="l" defTabSz="457154" rtl="0" eaLnBrk="1" fontAlgn="auto" latinLnBrk="0" hangingPunct="1">
              <a:lnSpc>
                <a:spcPts val="1400"/>
              </a:lnSpc>
              <a:spcBef>
                <a:spcPts val="0"/>
              </a:spcBef>
              <a:spcAft>
                <a:spcPts val="800"/>
              </a:spcAft>
              <a:buClrTx/>
              <a:buSzTx/>
              <a:buFont typeface="Arial"/>
              <a:buChar char="•"/>
              <a:tabLst/>
              <a:defRPr/>
            </a:pPr>
            <a:r>
              <a:rPr lang="en-US" dirty="0" err="1" smtClean="0"/>
              <a:t>Adipsusto</a:t>
            </a:r>
            <a:r>
              <a:rPr lang="en-US" dirty="0" smtClean="0"/>
              <a:t> </a:t>
            </a:r>
            <a:r>
              <a:rPr lang="en-US" dirty="0" err="1" smtClean="0"/>
              <a:t>consequisi</a:t>
            </a:r>
            <a:r>
              <a:rPr lang="en-US" dirty="0" smtClean="0"/>
              <a:t> </a:t>
            </a:r>
            <a:r>
              <a:rPr lang="en-US" dirty="0" err="1" smtClean="0"/>
              <a:t>nim</a:t>
            </a:r>
            <a:r>
              <a:rPr lang="en-US" dirty="0" smtClean="0"/>
              <a:t> </a:t>
            </a:r>
            <a:r>
              <a:rPr lang="en-US" dirty="0" err="1" smtClean="0"/>
              <a:t>vullaor</a:t>
            </a:r>
            <a:r>
              <a:rPr lang="en-US" dirty="0" smtClean="0"/>
              <a:t> </a:t>
            </a:r>
            <a:r>
              <a:rPr lang="en-US" dirty="0" err="1" smtClean="0"/>
              <a:t>aut</a:t>
            </a:r>
            <a:r>
              <a:rPr lang="en-US" dirty="0" smtClean="0"/>
              <a:t> lore do </a:t>
            </a:r>
            <a:r>
              <a:rPr lang="en-US" dirty="0" err="1" smtClean="0"/>
              <a:t>consend</a:t>
            </a:r>
            <a:r>
              <a:rPr lang="en-US" dirty="0" smtClean="0"/>
              <a:t> </a:t>
            </a:r>
            <a:r>
              <a:rPr lang="en-US" dirty="0" err="1" smtClean="0"/>
              <a:t>enis</a:t>
            </a:r>
            <a:r>
              <a:rPr lang="en-US" dirty="0" smtClean="0"/>
              <a:t> </a:t>
            </a:r>
            <a:r>
              <a:rPr lang="en-US" dirty="0" err="1" smtClean="0"/>
              <a:t>augait</a:t>
            </a:r>
            <a:r>
              <a:rPr lang="en-US" dirty="0" smtClean="0"/>
              <a:t> </a:t>
            </a:r>
            <a:r>
              <a:rPr lang="en-US" dirty="0" err="1" smtClean="0"/>
              <a:t>utat</a:t>
            </a:r>
            <a:r>
              <a:rPr lang="en-US" dirty="0" smtClean="0"/>
              <a:t> </a:t>
            </a:r>
          </a:p>
          <a:p>
            <a:pPr lvl="0"/>
            <a:endParaRPr lang="en-US" dirty="0" smtClean="0"/>
          </a:p>
        </p:txBody>
      </p:sp>
      <p:sp>
        <p:nvSpPr>
          <p:cNvPr id="14" name="Text Placeholder 13"/>
          <p:cNvSpPr>
            <a:spLocks noGrp="1"/>
          </p:cNvSpPr>
          <p:nvPr>
            <p:ph type="body" sz="quarter" idx="14" hasCustomPrompt="1"/>
          </p:nvPr>
        </p:nvSpPr>
        <p:spPr>
          <a:xfrm>
            <a:off x="6341307" y="1183794"/>
            <a:ext cx="2200157" cy="435742"/>
          </a:xfrm>
          <a:prstGeom prst="rect">
            <a:avLst/>
          </a:prstGeom>
        </p:spPr>
        <p:txBody>
          <a:bodyPr vert="horz" lIns="91432" tIns="45716" rIns="91432" bIns="45716"/>
          <a:lstStyle>
            <a:lvl1pPr marL="0" indent="0">
              <a:lnSpc>
                <a:spcPts val="2500"/>
              </a:lnSpc>
              <a:spcBef>
                <a:spcPts val="1200"/>
              </a:spcBef>
              <a:spcAft>
                <a:spcPts val="400"/>
              </a:spcAft>
              <a:buFontTx/>
              <a:buNone/>
              <a:defRPr sz="1800" b="1" i="0">
                <a:solidFill>
                  <a:schemeClr val="tx2"/>
                </a:solidFill>
                <a:latin typeface="Calibri"/>
                <a:cs typeface="Calibri"/>
              </a:defRPr>
            </a:lvl1pPr>
            <a:lvl2pPr marL="182863" indent="-182863">
              <a:lnSpc>
                <a:spcPts val="1400"/>
              </a:lnSpc>
              <a:spcBef>
                <a:spcPts val="600"/>
              </a:spcBef>
              <a:buSzPct val="100000"/>
              <a:buFont typeface="Arial"/>
              <a:buChar char="•"/>
              <a:defRPr sz="1300">
                <a:latin typeface="Calibri Light"/>
              </a:defRPr>
            </a:lvl2pPr>
            <a:lvl3pPr>
              <a:defRPr sz="1800"/>
            </a:lvl3pPr>
            <a:lvl4pPr>
              <a:defRPr sz="1800"/>
            </a:lvl4pPr>
            <a:lvl5pPr>
              <a:defRPr sz="1800"/>
            </a:lvl5pPr>
          </a:lstStyle>
          <a:p>
            <a:pPr lvl="0"/>
            <a:r>
              <a:rPr lang="en-US" dirty="0" smtClean="0"/>
              <a:t>Headline</a:t>
            </a:r>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8" name="Picture 17"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189264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4" name="Picture 3" descr="SE2_PowerPoint_SectionBkgd2.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47423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61598111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Example 1">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680840655"/>
              </p:ext>
            </p:extLst>
          </p:nvPr>
        </p:nvGraphicFramePr>
        <p:xfrm>
          <a:off x="5006911" y="1083948"/>
          <a:ext cx="4021667" cy="41063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1" name="Picture 10"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62565891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Example 2">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1476358470"/>
              </p:ext>
            </p:extLst>
          </p:nvPr>
        </p:nvGraphicFramePr>
        <p:xfrm>
          <a:off x="5006908" y="1071878"/>
          <a:ext cx="4597400" cy="41105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2" name="Picture 11"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485051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5" name="Picture 4" descr="SE2_PowerPoint_EndBkg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6089430" y="3257900"/>
            <a:ext cx="2744975" cy="759582"/>
          </a:xfrm>
          <a:prstGeom prst="rect">
            <a:avLst/>
          </a:prstGeom>
        </p:spPr>
        <p:txBody>
          <a:bodyPr lIns="91432" tIns="45716" rIns="91432" bIns="45716">
            <a:noAutofit/>
          </a:bodyPr>
          <a:lstStyle>
            <a:lvl1pPr algn="l">
              <a:defRPr sz="4500" b="0" i="0" kern="800">
                <a:latin typeface="+mn-lt"/>
              </a:defRPr>
            </a:lvl1pPr>
          </a:lstStyle>
          <a:p>
            <a:r>
              <a:rPr lang="en-US" dirty="0" smtClean="0"/>
              <a:t>Thank You.</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0" y="3464852"/>
            <a:ext cx="1261872" cy="620545"/>
          </a:xfrm>
          <a:prstGeom prst="rect">
            <a:avLst/>
          </a:prstGeom>
        </p:spPr>
      </p:pic>
    </p:spTree>
    <p:extLst>
      <p:ext uri="{BB962C8B-B14F-4D97-AF65-F5344CB8AC3E}">
        <p14:creationId xmlns:p14="http://schemas.microsoft.com/office/powerpoint/2010/main" val="429302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3" name="Picture 2" descr="SE2_PowerPoint_SectionBkgd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SE2 Holdings,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1901430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4" name="Picture 3" descr="SE2_PowerPoint_SectionBkgd4.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22643781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3" name="Picture 2" descr="SE2_PowerPoint_SectionBkgd5.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37735603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4735682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1" y="222714"/>
            <a:ext cx="7350293" cy="499099"/>
          </a:xfrm>
          <a:prstGeom prst="rect">
            <a:avLst/>
          </a:prstGeom>
        </p:spPr>
        <p:txBody>
          <a:bodyPr vert="horz"/>
          <a:lstStyle>
            <a:lvl1pPr algn="l">
              <a:defRPr sz="2700" b="0" i="0">
                <a:latin typeface="Calibri"/>
                <a:cs typeface="Calibri"/>
              </a:defRPr>
            </a:lvl1pPr>
          </a:lstStyle>
          <a:p>
            <a:r>
              <a:rPr lang="en-US" dirty="0"/>
              <a:t>Slide Title: </a:t>
            </a:r>
            <a:r>
              <a:rPr lang="en-US" dirty="0" err="1"/>
              <a:t>Lorem</a:t>
            </a:r>
            <a:r>
              <a:rPr lang="en-US" dirty="0"/>
              <a:t> </a:t>
            </a:r>
            <a:r>
              <a:rPr lang="en-US" dirty="0" err="1"/>
              <a:t>Ipsum</a:t>
            </a:r>
            <a:r>
              <a:rPr lang="en-US" dirty="0"/>
              <a:t> </a:t>
            </a:r>
            <a:r>
              <a:rPr lang="en-US" dirty="0" err="1"/>
              <a:t>Dolore</a:t>
            </a:r>
            <a:r>
              <a:rPr lang="en-US" dirty="0"/>
              <a:t> </a:t>
            </a:r>
            <a:r>
              <a:rPr lang="en-US" dirty="0" err="1"/>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userDrawn="1"/>
        </p:nvSpPr>
        <p:spPr>
          <a:xfrm>
            <a:off x="345302" y="4881465"/>
            <a:ext cx="7326573" cy="184666"/>
          </a:xfrm>
          <a:prstGeom prst="rect">
            <a:avLst/>
          </a:prstGeom>
          <a:noFill/>
        </p:spPr>
        <p:txBody>
          <a:bodyPr wrap="square" rtlCol="0">
            <a:spAutoFit/>
          </a:bodyPr>
          <a:lstStyle/>
          <a:p>
            <a:r>
              <a:rPr lang="en-US" sz="600" kern="400" spc="0" dirty="0">
                <a:solidFill>
                  <a:schemeClr val="accent6"/>
                </a:solidFill>
              </a:rPr>
              <a:t> © 2016 SE2 Holdings, Inc.  Proprietary and Confidential Information </a:t>
            </a: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0" y="4885407"/>
            <a:ext cx="872228" cy="160019"/>
          </a:xfrm>
          <a:prstGeom prst="rect">
            <a:avLst/>
          </a:prstGeom>
        </p:spPr>
        <p:txBody>
          <a:bodyPr/>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noTAG_CLR_onWHITE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19768343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a:lstStyle/>
          <a:p>
            <a:r>
              <a:rPr lang="en-US" smtClean="0"/>
              <a:t>Click to edit Master title style</a:t>
            </a:r>
            <a:endParaRPr lang="en-IE"/>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04D1303D-1823-4F10-B5DD-9D10AF8E020B}" type="datetimeFigureOut">
              <a:rPr lang="en-IE" smtClean="0"/>
              <a:t>11/06/2019</a:t>
            </a:fld>
            <a:endParaRPr lang="en-IE"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E"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9EC0777-60DD-4550-A951-411A03A4A270}" type="slidenum">
              <a:rPr lang="en-IE" smtClean="0"/>
              <a:t>‹#›</a:t>
            </a:fld>
            <a:endParaRPr lang="en-IE" dirty="0"/>
          </a:p>
        </p:txBody>
      </p:sp>
    </p:spTree>
    <p:extLst>
      <p:ext uri="{BB962C8B-B14F-4D97-AF65-F5344CB8AC3E}">
        <p14:creationId xmlns:p14="http://schemas.microsoft.com/office/powerpoint/2010/main" val="364265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066222"/>
      </p:ext>
    </p:extLst>
  </p:cSld>
  <p:clrMap bg1="lt1" tx1="dk1" bg2="lt2" tx2="dk2" accent1="accent1" accent2="accent2" accent3="accent3" accent4="accent4" accent5="accent5" accent6="accent6" hlink="hlink" folHlink="folHlink"/>
  <p:sldLayoutIdLst>
    <p:sldLayoutId id="2147493480" r:id="rId1"/>
    <p:sldLayoutId id="2147493494" r:id="rId2"/>
    <p:sldLayoutId id="2147493481" r:id="rId3"/>
    <p:sldLayoutId id="2147493482" r:id="rId4"/>
    <p:sldLayoutId id="2147493483" r:id="rId5"/>
    <p:sldLayoutId id="2147493484" r:id="rId6"/>
    <p:sldLayoutId id="2147493517" r:id="rId7"/>
    <p:sldLayoutId id="2147493518" r:id="rId8"/>
    <p:sldLayoutId id="2147493521" r:id="rId9"/>
    <p:sldLayoutId id="2147493522" r:id="rId10"/>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137072"/>
      </p:ext>
    </p:extLst>
  </p:cSld>
  <p:clrMap bg1="lt1" tx1="dk1" bg2="lt2" tx2="dk2" accent1="accent1" accent2="accent2" accent3="accent3" accent4="accent4" accent5="accent5" accent6="accent6" hlink="hlink" folHlink="folHlink"/>
  <p:sldLayoutIdLst>
    <p:sldLayoutId id="2147493488" r:id="rId1"/>
    <p:sldLayoutId id="2147493493" r:id="rId2"/>
    <p:sldLayoutId id="2147493489" r:id="rId3"/>
    <p:sldLayoutId id="2147493490" r:id="rId4"/>
    <p:sldLayoutId id="2147493495" r:id="rId5"/>
    <p:sldLayoutId id="2147493523" r:id="rId6"/>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73714"/>
      </p:ext>
    </p:extLst>
  </p:cSld>
  <p:clrMap bg1="lt1" tx1="dk1" bg2="lt2" tx2="dk2" accent1="accent1" accent2="accent2" accent3="accent3" accent4="accent4" accent5="accent5" accent6="accent6" hlink="hlink" folHlink="folHlink"/>
  <p:sldLayoutIdLst>
    <p:sldLayoutId id="2147493492" r:id="rId1"/>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2_PowerPoint_TitleBkgd.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extBox 14"/>
          <p:cNvSpPr txBox="1"/>
          <p:nvPr/>
        </p:nvSpPr>
        <p:spPr>
          <a:xfrm>
            <a:off x="374978" y="4881465"/>
            <a:ext cx="7326573" cy="184666"/>
          </a:xfrm>
          <a:prstGeom prst="rect">
            <a:avLst/>
          </a:prstGeom>
          <a:noFill/>
        </p:spPr>
        <p:txBody>
          <a:bodyPr wrap="square" lIns="91432" tIns="45716" rIns="91432" bIns="45716" rtlCol="0">
            <a:spAutoFit/>
          </a:bodyPr>
          <a:lstStyle/>
          <a:p>
            <a:pPr defTabSz="342875"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Confidentiality Notice:  This is confidential and contains proprietary information.  None of this information may be reproduced or disclosed without the express written permission of SE2, LLC.</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2054007" y="2192980"/>
            <a:ext cx="708999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6" name="Picture 5" descr="SE2_wTAG_CLR_onWHITE_RG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7937" y="859722"/>
            <a:ext cx="1261872" cy="620545"/>
          </a:xfrm>
          <a:prstGeom prst="rect">
            <a:avLst/>
          </a:prstGeom>
        </p:spPr>
      </p:pic>
    </p:spTree>
    <p:extLst>
      <p:ext uri="{BB962C8B-B14F-4D97-AF65-F5344CB8AC3E}">
        <p14:creationId xmlns:p14="http://schemas.microsoft.com/office/powerpoint/2010/main" val="5601690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955090"/>
      </p:ext>
    </p:extLst>
  </p:cSld>
  <p:clrMap bg1="lt1" tx1="dk1" bg2="lt2" tx2="dk2" accent1="accent1" accent2="accent2" accent3="accent3" accent4="accent4" accent5="accent5" accent6="accent6" hlink="hlink" folHlink="folHlink"/>
  <p:sldLayoutIdLst>
    <p:sldLayoutId id="2147493502" r:id="rId1"/>
    <p:sldLayoutId id="2147493503" r:id="rId2"/>
    <p:sldLayoutId id="2147493504" r:id="rId3"/>
    <p:sldLayoutId id="2147493505" r:id="rId4"/>
  </p:sldLayoutIdLst>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2_PowerPoint_TitleBkgd.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extBox 14"/>
          <p:cNvSpPr txBox="1"/>
          <p:nvPr/>
        </p:nvSpPr>
        <p:spPr>
          <a:xfrm>
            <a:off x="374978" y="4881465"/>
            <a:ext cx="7326573" cy="184666"/>
          </a:xfrm>
          <a:prstGeom prst="rect">
            <a:avLst/>
          </a:prstGeom>
          <a:noFill/>
        </p:spPr>
        <p:txBody>
          <a:bodyPr wrap="square" lIns="91438" tIns="45719" rIns="91438" bIns="45719" rtlCol="0">
            <a:spAutoFit/>
          </a:bodyPr>
          <a:lstStyle/>
          <a:p>
            <a:pPr defTabSz="342900"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Confidentiality Notice:  This is confidential and contains proprietary information.  None of this information may be reproduced or disclosed without the express written permission of SE2, LLC.</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2054007" y="2192980"/>
            <a:ext cx="708999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6" name="Picture 5" descr="SE2_wTAG_CLR_onWHITE_RG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7937" y="859719"/>
            <a:ext cx="1261872" cy="620545"/>
          </a:xfrm>
          <a:prstGeom prst="rect">
            <a:avLst/>
          </a:prstGeom>
        </p:spPr>
      </p:pic>
    </p:spTree>
    <p:extLst>
      <p:ext uri="{BB962C8B-B14F-4D97-AF65-F5344CB8AC3E}">
        <p14:creationId xmlns:p14="http://schemas.microsoft.com/office/powerpoint/2010/main" val="1237909561"/>
      </p:ext>
    </p:extLst>
  </p:cSld>
  <p:clrMap bg1="lt1" tx1="dk1" bg2="lt2" tx2="dk2" accent1="accent1" accent2="accent2" accent3="accent3" accent4="accent4" accent5="accent5" accent6="accent6" hlink="hlink" folHlink="folHlink"/>
  <p:sldLayoutIdLst>
    <p:sldLayoutId id="2147493507" r:id="rId1"/>
    <p:sldLayoutId id="2147493508" r:id="rId2"/>
    <p:sldLayoutId id="2147493509" r:id="rId3"/>
    <p:sldLayoutId id="2147493520" r:id="rId4"/>
  </p:sldLayoutIdLst>
  <p:hf hd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862353"/>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gif"/><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78.jpe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pitportal/ld/docs/se2%20BPO%20and%20More%20Video.mp4" TargetMode="External"/><Relationship Id="rId7" Type="http://schemas.openxmlformats.org/officeDocument/2006/relationships/image" Target="../media/image16.ti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hyperlink" Target="http://spitportal/ld/docs/Who%20is%20se2%20-%20Video.mp4"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png"/><Relationship Id="rId7"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microsoft.com/office/2007/relationships/hdphoto" Target="../media/hdphoto1.wdp"/><Relationship Id="rId9"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100" dirty="0" smtClean="0"/>
              <a:t>Employer Panel Discussion</a:t>
            </a:r>
            <a:endParaRPr lang="en-US" sz="4100" dirty="0"/>
          </a:p>
        </p:txBody>
      </p:sp>
      <p:sp>
        <p:nvSpPr>
          <p:cNvPr id="3" name="Subtitle 2"/>
          <p:cNvSpPr>
            <a:spLocks noGrp="1"/>
          </p:cNvSpPr>
          <p:nvPr>
            <p:ph type="subTitle" idx="1"/>
          </p:nvPr>
        </p:nvSpPr>
        <p:spPr/>
        <p:txBody>
          <a:bodyPr>
            <a:normAutofit fontScale="92500" lnSpcReduction="10000"/>
          </a:bodyPr>
          <a:lstStyle/>
          <a:p>
            <a:r>
              <a:rPr lang="en-IE" sz="2100" i="1" dirty="0" smtClean="0"/>
              <a:t>Friday 14</a:t>
            </a:r>
            <a:r>
              <a:rPr lang="en-IE" sz="2100" i="1" baseline="30000" dirty="0" smtClean="0"/>
              <a:t>th</a:t>
            </a:r>
            <a:r>
              <a:rPr lang="en-IE" sz="2100" i="1" dirty="0" smtClean="0"/>
              <a:t> June 2019</a:t>
            </a:r>
            <a:endParaRPr lang="en-US" sz="2100" i="1" dirty="0"/>
          </a:p>
        </p:txBody>
      </p:sp>
    </p:spTree>
    <p:extLst>
      <p:ext uri="{BB962C8B-B14F-4D97-AF65-F5344CB8AC3E}">
        <p14:creationId xmlns:p14="http://schemas.microsoft.com/office/powerpoint/2010/main" val="15984607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93891" y="54908"/>
            <a:ext cx="7599677" cy="1063627"/>
          </a:xfrm>
        </p:spPr>
        <p:txBody>
          <a:bodyPr/>
          <a:lstStyle/>
          <a:p>
            <a:r>
              <a:rPr lang="en-US" dirty="0" smtClean="0"/>
              <a:t>Digital Themes and Technology Enablers Driving the Journey Towards Digital Administration at SE2</a:t>
            </a:r>
            <a:endParaRPr lang="en-US" dirty="0"/>
          </a:p>
        </p:txBody>
      </p:sp>
      <p:grpSp>
        <p:nvGrpSpPr>
          <p:cNvPr id="42" name="Group 41"/>
          <p:cNvGrpSpPr/>
          <p:nvPr/>
        </p:nvGrpSpPr>
        <p:grpSpPr>
          <a:xfrm rot="16200000">
            <a:off x="3927455" y="-2011885"/>
            <a:ext cx="887238" cy="7746794"/>
            <a:chOff x="2011887" y="1828801"/>
            <a:chExt cx="2531535" cy="8686444"/>
          </a:xfrm>
        </p:grpSpPr>
        <p:sp>
          <p:nvSpPr>
            <p:cNvPr id="43" name="Round Same Side Corner Rectangle 42"/>
            <p:cNvSpPr/>
            <p:nvPr/>
          </p:nvSpPr>
          <p:spPr>
            <a:xfrm rot="10800000">
              <a:off x="2011887" y="2190221"/>
              <a:ext cx="2531535" cy="8325024"/>
            </a:xfrm>
            <a:prstGeom prst="round2SameRect">
              <a:avLst>
                <a:gd name="adj1" fmla="val 7833"/>
                <a:gd name="adj2" fmla="val 0"/>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500" dirty="0"/>
            </a:p>
          </p:txBody>
        </p:sp>
        <p:sp>
          <p:nvSpPr>
            <p:cNvPr id="44" name="Rectangle 43"/>
            <p:cNvSpPr/>
            <p:nvPr/>
          </p:nvSpPr>
          <p:spPr>
            <a:xfrm>
              <a:off x="2014538" y="1828801"/>
              <a:ext cx="2528187" cy="349269"/>
            </a:xfrm>
            <a:prstGeom prst="rect">
              <a:avLst/>
            </a:prstGeom>
            <a:gradFill flip="none" rotWithShape="1">
              <a:gsLst>
                <a:gs pos="74000">
                  <a:srgbClr val="10559B"/>
                </a:gs>
                <a:gs pos="0">
                  <a:srgbClr val="4585BC"/>
                </a:gs>
              </a:gsLst>
              <a:lin ang="8100000" scaled="1"/>
              <a:tileRect/>
            </a:gradFill>
            <a:ln w="12700">
              <a:solidFill>
                <a:srgbClr val="2448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6407" algn="ctr">
                <a:defRPr/>
              </a:pPr>
              <a:r>
                <a:rPr lang="en-US" sz="1100" b="1" spc="-5" dirty="0">
                  <a:solidFill>
                    <a:schemeClr val="bg1"/>
                  </a:solidFill>
                  <a:latin typeface="Arial" charset="0"/>
                  <a:ea typeface="Arial" charset="0"/>
                  <a:cs typeface="Arial" charset="0"/>
                </a:rPr>
                <a:t>THEMES</a:t>
              </a:r>
              <a:endParaRPr lang="en-US" sz="1100" dirty="0">
                <a:solidFill>
                  <a:schemeClr val="bg1"/>
                </a:solidFill>
                <a:latin typeface="Arial" charset="0"/>
                <a:ea typeface="Arial" charset="0"/>
                <a:cs typeface="Arial" charset="0"/>
              </a:endParaRPr>
            </a:p>
          </p:txBody>
        </p:sp>
      </p:grpSp>
      <p:sp>
        <p:nvSpPr>
          <p:cNvPr id="49" name="Rectangle 48"/>
          <p:cNvSpPr/>
          <p:nvPr/>
        </p:nvSpPr>
        <p:spPr>
          <a:xfrm>
            <a:off x="3073424" y="1494591"/>
            <a:ext cx="34289" cy="708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51" name="Rectangle 50"/>
          <p:cNvSpPr/>
          <p:nvPr/>
        </p:nvSpPr>
        <p:spPr>
          <a:xfrm>
            <a:off x="1154278" y="1504681"/>
            <a:ext cx="913949" cy="242372"/>
          </a:xfrm>
          <a:prstGeom prst="rect">
            <a:avLst/>
          </a:prstGeom>
        </p:spPr>
        <p:txBody>
          <a:bodyPr wrap="none" lIns="68579" tIns="34289" rIns="68579" bIns="34289">
            <a:spAutoFit/>
          </a:bodyPr>
          <a:lstStyle/>
          <a:p>
            <a:r>
              <a:rPr lang="en-US" sz="1100" b="1" dirty="0">
                <a:solidFill>
                  <a:srgbClr val="E37222"/>
                </a:solidFill>
                <a:latin typeface="Arial" charset="0"/>
                <a:ea typeface="Arial" charset="0"/>
                <a:cs typeface="Arial" charset="0"/>
              </a:rPr>
              <a:t>Digitization</a:t>
            </a:r>
            <a:endParaRPr lang="en-US" sz="1200" b="1" dirty="0">
              <a:solidFill>
                <a:srgbClr val="E37222"/>
              </a:solidFill>
              <a:latin typeface="Arial" charset="0"/>
              <a:ea typeface="Arial" charset="0"/>
              <a:cs typeface="Arial" charset="0"/>
            </a:endParaRPr>
          </a:p>
        </p:txBody>
      </p:sp>
      <p:sp>
        <p:nvSpPr>
          <p:cNvPr id="52" name="Rectangle 51"/>
          <p:cNvSpPr/>
          <p:nvPr/>
        </p:nvSpPr>
        <p:spPr>
          <a:xfrm>
            <a:off x="1154276" y="1688358"/>
            <a:ext cx="1904797" cy="404983"/>
          </a:xfrm>
          <a:prstGeom prst="rect">
            <a:avLst/>
          </a:prstGeom>
        </p:spPr>
        <p:txBody>
          <a:bodyPr wrap="square" lIns="68579" tIns="34289" rIns="68579" bIns="34289" numCol="2">
            <a:noAutofit/>
          </a:bodyPr>
          <a:lstStyle/>
          <a:p>
            <a:pPr marL="102868" indent="-102868">
              <a:spcBef>
                <a:spcPts val="225"/>
              </a:spcBef>
              <a:buFont typeface="Arial" panose="020B0604020202020204" pitchFamily="34" charset="0"/>
              <a:buChar char="•"/>
            </a:pPr>
            <a:r>
              <a:rPr lang="en-US" sz="800" dirty="0">
                <a:latin typeface="Arial" charset="0"/>
                <a:ea typeface="Arial" charset="0"/>
                <a:cs typeface="Arial" charset="0"/>
              </a:rPr>
              <a:t>Omni Channel</a:t>
            </a:r>
          </a:p>
          <a:p>
            <a:pPr marL="102868" indent="-102868">
              <a:spcBef>
                <a:spcPts val="225"/>
              </a:spcBef>
              <a:buFont typeface="Arial" panose="020B0604020202020204" pitchFamily="34" charset="0"/>
              <a:buChar char="•"/>
            </a:pPr>
            <a:r>
              <a:rPr lang="en-US" sz="800" dirty="0">
                <a:latin typeface="Arial" charset="0"/>
                <a:ea typeface="Arial" charset="0"/>
                <a:cs typeface="Arial" charset="0"/>
              </a:rPr>
              <a:t>Real Time</a:t>
            </a:r>
          </a:p>
          <a:p>
            <a:pPr marL="102868" indent="-102868">
              <a:spcBef>
                <a:spcPts val="225"/>
              </a:spcBef>
              <a:buFont typeface="Arial" panose="020B0604020202020204" pitchFamily="34" charset="0"/>
              <a:buChar char="•"/>
            </a:pPr>
            <a:r>
              <a:rPr lang="en-US" sz="800" dirty="0">
                <a:latin typeface="Arial" charset="0"/>
                <a:ea typeface="Arial" charset="0"/>
                <a:cs typeface="Arial" charset="0"/>
              </a:rPr>
              <a:t>Self Service</a:t>
            </a:r>
          </a:p>
          <a:p>
            <a:pPr marL="102868" indent="-102868">
              <a:spcBef>
                <a:spcPts val="225"/>
              </a:spcBef>
              <a:buFont typeface="Arial" panose="020B0604020202020204" pitchFamily="34" charset="0"/>
              <a:buChar char="•"/>
            </a:pPr>
            <a:r>
              <a:rPr lang="en-US" sz="800" dirty="0">
                <a:latin typeface="Arial" charset="0"/>
                <a:ea typeface="Arial" charset="0"/>
                <a:cs typeface="Arial" charset="0"/>
              </a:rPr>
              <a:t>Services / APIs</a:t>
            </a:r>
          </a:p>
        </p:txBody>
      </p:sp>
      <p:sp>
        <p:nvSpPr>
          <p:cNvPr id="57" name="Rectangle 56"/>
          <p:cNvSpPr/>
          <p:nvPr/>
        </p:nvSpPr>
        <p:spPr>
          <a:xfrm>
            <a:off x="4586668" y="1494591"/>
            <a:ext cx="34289" cy="708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58" name="Rectangle 57"/>
          <p:cNvSpPr/>
          <p:nvPr/>
        </p:nvSpPr>
        <p:spPr>
          <a:xfrm>
            <a:off x="3286307" y="1504681"/>
            <a:ext cx="939197" cy="242372"/>
          </a:xfrm>
          <a:prstGeom prst="rect">
            <a:avLst/>
          </a:prstGeom>
        </p:spPr>
        <p:txBody>
          <a:bodyPr wrap="none" lIns="68579" tIns="34289" rIns="68579" bIns="34289">
            <a:spAutoFit/>
          </a:bodyPr>
          <a:lstStyle/>
          <a:p>
            <a:r>
              <a:rPr lang="en-US" sz="1100" b="1" dirty="0">
                <a:solidFill>
                  <a:srgbClr val="E37222"/>
                </a:solidFill>
                <a:latin typeface="Arial" charset="0"/>
                <a:ea typeface="Arial" charset="0"/>
                <a:cs typeface="Arial" charset="0"/>
              </a:rPr>
              <a:t>Automation</a:t>
            </a:r>
            <a:endParaRPr lang="en-US" sz="1200" b="1" dirty="0">
              <a:solidFill>
                <a:srgbClr val="E37222"/>
              </a:solidFill>
              <a:latin typeface="Arial" charset="0"/>
              <a:ea typeface="Arial" charset="0"/>
              <a:cs typeface="Arial" charset="0"/>
            </a:endParaRPr>
          </a:p>
        </p:txBody>
      </p:sp>
      <p:sp>
        <p:nvSpPr>
          <p:cNvPr id="59" name="Rectangle 58"/>
          <p:cNvSpPr/>
          <p:nvPr/>
        </p:nvSpPr>
        <p:spPr>
          <a:xfrm>
            <a:off x="3286307" y="1688357"/>
            <a:ext cx="1325676" cy="537753"/>
          </a:xfrm>
          <a:prstGeom prst="rect">
            <a:avLst/>
          </a:prstGeom>
        </p:spPr>
        <p:txBody>
          <a:bodyPr wrap="square" lIns="68579" tIns="34289" rIns="68579" bIns="34289" numCol="1">
            <a:noAutofit/>
          </a:bodyPr>
          <a:lstStyle/>
          <a:p>
            <a:pPr marL="102868" indent="-102868">
              <a:spcBef>
                <a:spcPts val="225"/>
              </a:spcBef>
              <a:buFont typeface="Arial" charset="0"/>
              <a:buChar char="•"/>
            </a:pPr>
            <a:r>
              <a:rPr lang="en-US" sz="800" dirty="0">
                <a:latin typeface="Arial" charset="0"/>
                <a:ea typeface="Arial" charset="0"/>
                <a:cs typeface="Arial" charset="0"/>
              </a:rPr>
              <a:t>No / Low Touch</a:t>
            </a:r>
          </a:p>
          <a:p>
            <a:pPr marL="102868" indent="-102868">
              <a:spcBef>
                <a:spcPts val="225"/>
              </a:spcBef>
              <a:buFont typeface="Arial" charset="0"/>
              <a:buChar char="•"/>
            </a:pPr>
            <a:r>
              <a:rPr lang="en-US" sz="800" dirty="0">
                <a:latin typeface="Arial" charset="0"/>
                <a:ea typeface="Arial" charset="0"/>
                <a:cs typeface="Arial" charset="0"/>
              </a:rPr>
              <a:t>Reduce Processing Time</a:t>
            </a:r>
          </a:p>
          <a:p>
            <a:pPr marL="102868" indent="-102868">
              <a:spcBef>
                <a:spcPts val="225"/>
              </a:spcBef>
              <a:buFont typeface="Arial" charset="0"/>
              <a:buChar char="•"/>
            </a:pPr>
            <a:endParaRPr lang="en-US" sz="800" dirty="0">
              <a:latin typeface="Arial" charset="0"/>
              <a:ea typeface="Arial" charset="0"/>
              <a:cs typeface="Arial" charset="0"/>
            </a:endParaRPr>
          </a:p>
        </p:txBody>
      </p:sp>
      <p:sp>
        <p:nvSpPr>
          <p:cNvPr id="60" name="Rectangle 59"/>
          <p:cNvSpPr/>
          <p:nvPr/>
        </p:nvSpPr>
        <p:spPr>
          <a:xfrm>
            <a:off x="4807395" y="1504681"/>
            <a:ext cx="780499" cy="242372"/>
          </a:xfrm>
          <a:prstGeom prst="rect">
            <a:avLst/>
          </a:prstGeom>
        </p:spPr>
        <p:txBody>
          <a:bodyPr wrap="none" lIns="68579" tIns="34289" rIns="68579" bIns="34289">
            <a:spAutoFit/>
          </a:bodyPr>
          <a:lstStyle/>
          <a:p>
            <a:r>
              <a:rPr lang="en-US" sz="1100" b="1" dirty="0">
                <a:solidFill>
                  <a:srgbClr val="E37222"/>
                </a:solidFill>
                <a:latin typeface="Arial" charset="0"/>
                <a:ea typeface="Arial" charset="0"/>
                <a:cs typeface="Arial" charset="0"/>
              </a:rPr>
              <a:t>Analytics</a:t>
            </a:r>
            <a:endParaRPr lang="en-US" sz="1200" b="1" dirty="0">
              <a:solidFill>
                <a:srgbClr val="E37222"/>
              </a:solidFill>
              <a:latin typeface="Arial" charset="0"/>
              <a:ea typeface="Arial" charset="0"/>
              <a:cs typeface="Arial" charset="0"/>
            </a:endParaRPr>
          </a:p>
        </p:txBody>
      </p:sp>
      <p:sp>
        <p:nvSpPr>
          <p:cNvPr id="61" name="Rectangle 60"/>
          <p:cNvSpPr/>
          <p:nvPr/>
        </p:nvSpPr>
        <p:spPr>
          <a:xfrm>
            <a:off x="4807395" y="1688357"/>
            <a:ext cx="1257095" cy="591093"/>
          </a:xfrm>
          <a:prstGeom prst="rect">
            <a:avLst/>
          </a:prstGeom>
        </p:spPr>
        <p:txBody>
          <a:bodyPr wrap="square" lIns="68579" tIns="34289" rIns="68579" bIns="34289" numCol="1">
            <a:noAutofit/>
          </a:bodyPr>
          <a:lstStyle/>
          <a:p>
            <a:pPr marL="102868" indent="-102868">
              <a:spcBef>
                <a:spcPts val="225"/>
              </a:spcBef>
              <a:buFont typeface="Arial" charset="0"/>
              <a:buChar char="•"/>
            </a:pPr>
            <a:r>
              <a:rPr lang="en-US" sz="800" dirty="0">
                <a:latin typeface="Arial" charset="0"/>
                <a:ea typeface="Arial" charset="0"/>
                <a:cs typeface="Arial" charset="0"/>
              </a:rPr>
              <a:t>Business Insights</a:t>
            </a:r>
          </a:p>
          <a:p>
            <a:pPr marL="102868" indent="-102868">
              <a:spcBef>
                <a:spcPts val="225"/>
              </a:spcBef>
              <a:buFont typeface="Arial" charset="0"/>
              <a:buChar char="•"/>
            </a:pPr>
            <a:r>
              <a:rPr lang="en-US" sz="800" dirty="0">
                <a:latin typeface="Arial" charset="0"/>
                <a:ea typeface="Arial" charset="0"/>
                <a:cs typeface="Arial" charset="0"/>
              </a:rPr>
              <a:t>User Personalization</a:t>
            </a:r>
          </a:p>
          <a:p>
            <a:pPr marL="102868" indent="-102868">
              <a:spcBef>
                <a:spcPts val="225"/>
              </a:spcBef>
              <a:buFont typeface="Arial" charset="0"/>
              <a:buChar char="•"/>
            </a:pPr>
            <a:r>
              <a:rPr lang="en-US" sz="800" dirty="0">
                <a:latin typeface="Arial" charset="0"/>
                <a:ea typeface="Arial" charset="0"/>
                <a:cs typeface="Arial" charset="0"/>
              </a:rPr>
              <a:t>Next Best Action</a:t>
            </a:r>
          </a:p>
        </p:txBody>
      </p:sp>
      <p:grpSp>
        <p:nvGrpSpPr>
          <p:cNvPr id="62" name="Group 61"/>
          <p:cNvGrpSpPr/>
          <p:nvPr/>
        </p:nvGrpSpPr>
        <p:grpSpPr>
          <a:xfrm rot="16200000">
            <a:off x="3828071" y="-514753"/>
            <a:ext cx="1149453" cy="7810241"/>
            <a:chOff x="2011887" y="1828801"/>
            <a:chExt cx="2531535" cy="8686444"/>
          </a:xfrm>
        </p:grpSpPr>
        <p:sp>
          <p:nvSpPr>
            <p:cNvPr id="63" name="Round Same Side Corner Rectangle 62"/>
            <p:cNvSpPr/>
            <p:nvPr/>
          </p:nvSpPr>
          <p:spPr>
            <a:xfrm rot="10800000">
              <a:off x="2011887" y="2190221"/>
              <a:ext cx="2531535" cy="8325024"/>
            </a:xfrm>
            <a:prstGeom prst="round2SameRect">
              <a:avLst>
                <a:gd name="adj1" fmla="val 7833"/>
                <a:gd name="adj2" fmla="val 0"/>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500" dirty="0"/>
            </a:p>
          </p:txBody>
        </p:sp>
        <p:sp>
          <p:nvSpPr>
            <p:cNvPr id="64" name="Rectangle 63"/>
            <p:cNvSpPr/>
            <p:nvPr/>
          </p:nvSpPr>
          <p:spPr>
            <a:xfrm>
              <a:off x="2014538" y="1828801"/>
              <a:ext cx="2528187" cy="349269"/>
            </a:xfrm>
            <a:prstGeom prst="rect">
              <a:avLst/>
            </a:prstGeom>
            <a:gradFill flip="none" rotWithShape="1">
              <a:gsLst>
                <a:gs pos="74000">
                  <a:srgbClr val="10559B"/>
                </a:gs>
                <a:gs pos="0">
                  <a:srgbClr val="4585BC"/>
                </a:gs>
              </a:gsLst>
              <a:lin ang="8100000" scaled="1"/>
              <a:tileRect/>
            </a:gradFill>
            <a:ln w="12700">
              <a:solidFill>
                <a:srgbClr val="2448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6407" algn="ctr">
                <a:defRPr/>
              </a:pPr>
              <a:r>
                <a:rPr lang="en-US" sz="1100" b="1" spc="-5" dirty="0">
                  <a:solidFill>
                    <a:schemeClr val="bg1"/>
                  </a:solidFill>
                  <a:latin typeface="Arial" charset="0"/>
                  <a:ea typeface="Arial" charset="0"/>
                  <a:cs typeface="Arial" charset="0"/>
                </a:rPr>
                <a:t>ENABLERS</a:t>
              </a:r>
              <a:endParaRPr lang="en-US" sz="1100" dirty="0">
                <a:solidFill>
                  <a:schemeClr val="bg1"/>
                </a:solidFill>
                <a:latin typeface="Arial" charset="0"/>
                <a:ea typeface="Arial" charset="0"/>
                <a:cs typeface="Arial" charset="0"/>
              </a:endParaRPr>
            </a:p>
          </p:txBody>
        </p:sp>
      </p:grpSp>
      <p:sp>
        <p:nvSpPr>
          <p:cNvPr id="99" name="Rectangle 98"/>
          <p:cNvSpPr/>
          <p:nvPr/>
        </p:nvSpPr>
        <p:spPr>
          <a:xfrm>
            <a:off x="2192893" y="2884723"/>
            <a:ext cx="2835341" cy="242372"/>
          </a:xfrm>
          <a:prstGeom prst="rect">
            <a:avLst/>
          </a:prstGeom>
        </p:spPr>
        <p:txBody>
          <a:bodyPr wrap="none" lIns="68579" tIns="34289" rIns="68579" bIns="34289">
            <a:spAutoFit/>
          </a:bodyPr>
          <a:lstStyle/>
          <a:p>
            <a:pPr algn="ctr"/>
            <a:r>
              <a:rPr lang="en-US" sz="1100" b="1" dirty="0">
                <a:solidFill>
                  <a:srgbClr val="E37222"/>
                </a:solidFill>
                <a:latin typeface="Arial" charset="0"/>
                <a:ea typeface="Arial" charset="0"/>
                <a:cs typeface="Arial" charset="0"/>
              </a:rPr>
              <a:t>Additional Digital Tools &amp; Technologies</a:t>
            </a:r>
          </a:p>
        </p:txBody>
      </p:sp>
      <p:pic>
        <p:nvPicPr>
          <p:cNvPr id="100" name="Picture 10" descr="https://cdn1.iconfinder.com/data/icons/robots-solid-1/48/26-512.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2116" y="3253942"/>
            <a:ext cx="442710" cy="424382"/>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1344979" y="3185015"/>
            <a:ext cx="628823" cy="196206"/>
          </a:xfrm>
          <a:prstGeom prst="rect">
            <a:avLst/>
          </a:prstGeom>
          <a:noFill/>
        </p:spPr>
        <p:txBody>
          <a:bodyPr wrap="square" lIns="68579" tIns="34289" rIns="68579" bIns="34289" rtlCol="0">
            <a:spAutoFit/>
          </a:bodyPr>
          <a:lstStyle/>
          <a:p>
            <a:pPr algn="ctr"/>
            <a:r>
              <a:rPr lang="en-US" sz="800" b="1" dirty="0">
                <a:latin typeface="Arial" charset="0"/>
                <a:ea typeface="Arial" charset="0"/>
                <a:cs typeface="Arial" charset="0"/>
              </a:rPr>
              <a:t>Robotics</a:t>
            </a:r>
          </a:p>
        </p:txBody>
      </p:sp>
      <p:pic>
        <p:nvPicPr>
          <p:cNvPr id="102" name="Picture 14" descr="https://upload.wikimedia.org/wikipedia/en/4/4e/Automation_Anywhere_log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80196" y="3392007"/>
            <a:ext cx="785998" cy="286314"/>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p:cNvSpPr txBox="1"/>
          <p:nvPr/>
        </p:nvSpPr>
        <p:spPr>
          <a:xfrm>
            <a:off x="2729942" y="3185015"/>
            <a:ext cx="932925" cy="196206"/>
          </a:xfrm>
          <a:prstGeom prst="rect">
            <a:avLst/>
          </a:prstGeom>
          <a:noFill/>
        </p:spPr>
        <p:txBody>
          <a:bodyPr wrap="square" lIns="68579" tIns="34289" rIns="68579" bIns="34289" rtlCol="0">
            <a:spAutoFit/>
          </a:bodyPr>
          <a:lstStyle/>
          <a:p>
            <a:pPr algn="ctr"/>
            <a:r>
              <a:rPr lang="en-US" sz="800" b="1" dirty="0">
                <a:latin typeface="Arial" charset="0"/>
                <a:ea typeface="Arial" charset="0"/>
                <a:cs typeface="Arial" charset="0"/>
              </a:rPr>
              <a:t>Rules Engine</a:t>
            </a:r>
          </a:p>
        </p:txBody>
      </p:sp>
      <p:pic>
        <p:nvPicPr>
          <p:cNvPr id="104" name="Picture 18" descr="https://upload.wikimedia.org/wikipedia/en/9/9c/InRule_Technology_Company_Logo_2014.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54667" y="3377461"/>
            <a:ext cx="628592" cy="33926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0" descr="chart, flow, hierarchy, process, scheme, structure, work, workflow icon"/>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27145" y="3348806"/>
            <a:ext cx="431441" cy="413579"/>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490955" y="3185015"/>
            <a:ext cx="932925" cy="196206"/>
          </a:xfrm>
          <a:prstGeom prst="rect">
            <a:avLst/>
          </a:prstGeom>
          <a:noFill/>
        </p:spPr>
        <p:txBody>
          <a:bodyPr wrap="square" lIns="68579" tIns="34289" rIns="68579" bIns="34289" rtlCol="0">
            <a:spAutoFit/>
          </a:bodyPr>
          <a:lstStyle/>
          <a:p>
            <a:pPr algn="ctr"/>
            <a:r>
              <a:rPr lang="en-US" sz="800" b="1" dirty="0">
                <a:latin typeface="Arial" charset="0"/>
                <a:ea typeface="Arial" charset="0"/>
                <a:cs typeface="Arial" charset="0"/>
              </a:rPr>
              <a:t>Workflow</a:t>
            </a:r>
          </a:p>
        </p:txBody>
      </p:sp>
      <p:pic>
        <p:nvPicPr>
          <p:cNvPr id="111" name="Picture 22" descr="http://blog.onbase.com/wp-content/uploads/OnBase-Logo-Final.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856629" y="3433470"/>
            <a:ext cx="802895" cy="289853"/>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4343940" y="3634838"/>
            <a:ext cx="848635" cy="176970"/>
          </a:xfrm>
          <a:prstGeom prst="rect">
            <a:avLst/>
          </a:prstGeom>
          <a:noFill/>
        </p:spPr>
        <p:txBody>
          <a:bodyPr wrap="square" lIns="68579" tIns="34289" rIns="68579" bIns="34289" rtlCol="0">
            <a:spAutoFit/>
          </a:bodyPr>
          <a:lstStyle/>
          <a:p>
            <a:r>
              <a:rPr lang="en-US" sz="700" b="1" i="1" dirty="0" smtClean="0">
                <a:solidFill>
                  <a:schemeClr val="bg1">
                    <a:lumMod val="65000"/>
                  </a:schemeClr>
                </a:solidFill>
                <a:latin typeface="Arial" charset="0"/>
                <a:ea typeface="Arial" charset="0"/>
                <a:cs typeface="Arial" charset="0"/>
              </a:rPr>
              <a:t>MuleSoft</a:t>
            </a:r>
            <a:endParaRPr lang="en-US" sz="700" b="1" i="1" dirty="0">
              <a:solidFill>
                <a:schemeClr val="bg1">
                  <a:lumMod val="65000"/>
                </a:schemeClr>
              </a:solidFill>
              <a:latin typeface="Arial" charset="0"/>
              <a:ea typeface="Arial" charset="0"/>
              <a:cs typeface="Arial" charset="0"/>
            </a:endParaRPr>
          </a:p>
        </p:txBody>
      </p:sp>
      <p:pic>
        <p:nvPicPr>
          <p:cNvPr id="118" name="Picture 16" descr="http://decisions.com/wp-content/uploads/2013/08/slide_4_2.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95989" y="3183577"/>
            <a:ext cx="723173" cy="584366"/>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p:cNvSpPr txBox="1"/>
          <p:nvPr/>
        </p:nvSpPr>
        <p:spPr>
          <a:xfrm>
            <a:off x="4360683" y="3234364"/>
            <a:ext cx="826995" cy="438580"/>
          </a:xfrm>
          <a:prstGeom prst="rect">
            <a:avLst/>
          </a:prstGeom>
          <a:noFill/>
        </p:spPr>
        <p:txBody>
          <a:bodyPr wrap="square" lIns="68579" tIns="34289" rIns="68579" bIns="34289" rtlCol="0">
            <a:spAutoFit/>
          </a:bodyPr>
          <a:lstStyle/>
          <a:p>
            <a:r>
              <a:rPr lang="en-US" sz="800" b="1" dirty="0" smtClean="0">
                <a:latin typeface="Arial" charset="0"/>
                <a:ea typeface="Arial" charset="0"/>
                <a:cs typeface="Arial" charset="0"/>
              </a:rPr>
              <a:t>Application Integration  Network</a:t>
            </a:r>
            <a:endParaRPr lang="en-US" sz="800" b="1" dirty="0">
              <a:latin typeface="Arial" charset="0"/>
              <a:ea typeface="Arial" charset="0"/>
              <a:cs typeface="Arial" charset="0"/>
            </a:endParaRPr>
          </a:p>
        </p:txBody>
      </p:sp>
      <p:sp>
        <p:nvSpPr>
          <p:cNvPr id="128" name="Rectangle 127"/>
          <p:cNvSpPr/>
          <p:nvPr/>
        </p:nvSpPr>
        <p:spPr>
          <a:xfrm>
            <a:off x="5146876" y="3220325"/>
            <a:ext cx="40802" cy="57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129" name="Rectangle 128"/>
          <p:cNvSpPr/>
          <p:nvPr/>
        </p:nvSpPr>
        <p:spPr>
          <a:xfrm>
            <a:off x="3673728" y="3220327"/>
            <a:ext cx="40802" cy="57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130" name="Rectangle 129"/>
          <p:cNvSpPr/>
          <p:nvPr/>
        </p:nvSpPr>
        <p:spPr>
          <a:xfrm>
            <a:off x="2192607" y="3220325"/>
            <a:ext cx="40802" cy="57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4328" y="3263011"/>
            <a:ext cx="576355" cy="425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9524" y="3109982"/>
            <a:ext cx="1518666"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51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hite stage rectangle"/>
          <p:cNvSpPr/>
          <p:nvPr/>
        </p:nvSpPr>
        <p:spPr>
          <a:xfrm>
            <a:off x="14177" y="1189171"/>
            <a:ext cx="9144000" cy="276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4" name="group pix" descr="F:\Company photos\Last Day Delaware\_MG_5311 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55" y="973602"/>
            <a:ext cx="4807546" cy="3435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personnel text"/>
          <p:cNvSpPr txBox="1"/>
          <p:nvPr/>
        </p:nvSpPr>
        <p:spPr>
          <a:xfrm flipH="1">
            <a:off x="4953001" y="822521"/>
            <a:ext cx="4281376" cy="2677656"/>
          </a:xfrm>
          <a:prstGeom prst="rect">
            <a:avLst/>
          </a:prstGeom>
          <a:noFill/>
        </p:spPr>
        <p:txBody>
          <a:bodyPr wrap="square" rtlCol="0">
            <a:spAutoFit/>
          </a:bodyPr>
          <a:lstStyle/>
          <a:p>
            <a:r>
              <a:rPr lang="en-US" sz="2400" dirty="0" smtClean="0">
                <a:solidFill>
                  <a:prstClr val="black"/>
                </a:solidFill>
              </a:rPr>
              <a:t>110</a:t>
            </a:r>
            <a:r>
              <a:rPr lang="en-US" sz="2400" dirty="0" smtClean="0">
                <a:solidFill>
                  <a:prstClr val="black"/>
                </a:solidFill>
              </a:rPr>
              <a:t> </a:t>
            </a:r>
            <a:r>
              <a:rPr lang="en-US" sz="2400" dirty="0">
                <a:solidFill>
                  <a:prstClr val="black"/>
                </a:solidFill>
              </a:rPr>
              <a:t>Total Associates &amp; Managers</a:t>
            </a:r>
          </a:p>
          <a:p>
            <a:pPr lvl="1"/>
            <a:r>
              <a:rPr lang="en-US" sz="2400" dirty="0" smtClean="0">
                <a:solidFill>
                  <a:prstClr val="black"/>
                </a:solidFill>
              </a:rPr>
              <a:t>*75 </a:t>
            </a:r>
            <a:r>
              <a:rPr lang="en-US" sz="2400" dirty="0" smtClean="0">
                <a:solidFill>
                  <a:prstClr val="black"/>
                </a:solidFill>
              </a:rPr>
              <a:t>IT </a:t>
            </a:r>
            <a:r>
              <a:rPr lang="en-US" sz="2400" dirty="0">
                <a:solidFill>
                  <a:prstClr val="black"/>
                </a:solidFill>
              </a:rPr>
              <a:t>Professionals</a:t>
            </a:r>
          </a:p>
          <a:p>
            <a:pPr lvl="1"/>
            <a:r>
              <a:rPr lang="en-US" sz="2400" dirty="0" smtClean="0">
                <a:solidFill>
                  <a:prstClr val="black"/>
                </a:solidFill>
              </a:rPr>
              <a:t>*</a:t>
            </a:r>
            <a:r>
              <a:rPr lang="en-US" sz="2400" dirty="0" smtClean="0">
                <a:solidFill>
                  <a:prstClr val="black"/>
                </a:solidFill>
              </a:rPr>
              <a:t>32 </a:t>
            </a:r>
            <a:r>
              <a:rPr lang="en-US" sz="2400" dirty="0">
                <a:solidFill>
                  <a:prstClr val="black"/>
                </a:solidFill>
              </a:rPr>
              <a:t>Call &amp; Processing</a:t>
            </a:r>
          </a:p>
          <a:p>
            <a:r>
              <a:rPr lang="en-US" sz="2400" dirty="0">
                <a:solidFill>
                  <a:prstClr val="black"/>
                </a:solidFill>
              </a:rPr>
              <a:t>1</a:t>
            </a:r>
            <a:r>
              <a:rPr lang="en-US" sz="2400" dirty="0" smtClean="0">
                <a:solidFill>
                  <a:prstClr val="black"/>
                </a:solidFill>
              </a:rPr>
              <a:t> </a:t>
            </a:r>
            <a:r>
              <a:rPr lang="en-US" sz="2400" dirty="0">
                <a:solidFill>
                  <a:prstClr val="black"/>
                </a:solidFill>
              </a:rPr>
              <a:t>Finance and </a:t>
            </a:r>
            <a:r>
              <a:rPr lang="en-US" sz="2400" dirty="0" smtClean="0">
                <a:solidFill>
                  <a:prstClr val="black"/>
                </a:solidFill>
              </a:rPr>
              <a:t>Admin</a:t>
            </a:r>
            <a:endParaRPr lang="en-US" sz="2400" dirty="0">
              <a:solidFill>
                <a:prstClr val="black"/>
              </a:solidFill>
            </a:endParaRPr>
          </a:p>
          <a:p>
            <a:r>
              <a:rPr lang="en-US" sz="2400" dirty="0">
                <a:solidFill>
                  <a:prstClr val="black"/>
                </a:solidFill>
              </a:rPr>
              <a:t>1 HR Manager</a:t>
            </a:r>
          </a:p>
          <a:p>
            <a:r>
              <a:rPr lang="en-US" sz="2400" dirty="0">
                <a:solidFill>
                  <a:prstClr val="black"/>
                </a:solidFill>
              </a:rPr>
              <a:t>1 Learning &amp; </a:t>
            </a:r>
            <a:r>
              <a:rPr lang="en-US" sz="2400" dirty="0" smtClean="0">
                <a:solidFill>
                  <a:prstClr val="black"/>
                </a:solidFill>
              </a:rPr>
              <a:t>Development</a:t>
            </a:r>
            <a:endParaRPr lang="en-US" dirty="0">
              <a:solidFill>
                <a:prstClr val="black"/>
              </a:solidFill>
            </a:endParaRPr>
          </a:p>
        </p:txBody>
      </p:sp>
      <p:sp>
        <p:nvSpPr>
          <p:cNvPr id="17" name="Title 16"/>
          <p:cNvSpPr>
            <a:spLocks noGrp="1"/>
          </p:cNvSpPr>
          <p:nvPr>
            <p:ph type="title"/>
          </p:nvPr>
        </p:nvSpPr>
        <p:spPr/>
        <p:txBody>
          <a:bodyPr/>
          <a:lstStyle/>
          <a:p>
            <a:r>
              <a:rPr lang="en-IE" dirty="0" smtClean="0"/>
              <a:t>Waterford Office</a:t>
            </a:r>
            <a:endParaRPr lang="en-IE" dirty="0"/>
          </a:p>
        </p:txBody>
      </p:sp>
    </p:spTree>
    <p:extLst>
      <p:ext uri="{BB962C8B-B14F-4D97-AF65-F5344CB8AC3E}">
        <p14:creationId xmlns:p14="http://schemas.microsoft.com/office/powerpoint/2010/main" val="385674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has SE2 ever done for me?</a:t>
            </a:r>
            <a:endParaRPr lang="en-IE" dirty="0"/>
          </a:p>
        </p:txBody>
      </p:sp>
      <p:sp>
        <p:nvSpPr>
          <p:cNvPr id="3" name="Content Placeholder 2"/>
          <p:cNvSpPr>
            <a:spLocks noGrp="1"/>
          </p:cNvSpPr>
          <p:nvPr>
            <p:ph type="body" sz="quarter" idx="15"/>
          </p:nvPr>
        </p:nvSpPr>
        <p:spPr>
          <a:xfrm>
            <a:off x="356149" y="1175804"/>
            <a:ext cx="6358976" cy="3348571"/>
          </a:xfrm>
        </p:spPr>
        <p:txBody>
          <a:bodyPr/>
          <a:lstStyle/>
          <a:p>
            <a:pPr marL="342900" indent="-342900">
              <a:buFont typeface="Arial" panose="020B0604020202020204" pitchFamily="34" charset="0"/>
              <a:buChar char="•"/>
            </a:pPr>
            <a:r>
              <a:rPr lang="en-IE" dirty="0" smtClean="0">
                <a:solidFill>
                  <a:schemeClr val="tx1"/>
                </a:solidFill>
              </a:rPr>
              <a:t>An introduction role in IT</a:t>
            </a:r>
          </a:p>
          <a:p>
            <a:pPr marL="342900" indent="-342900">
              <a:buFont typeface="Arial" panose="020B0604020202020204" pitchFamily="34" charset="0"/>
              <a:buChar char="•"/>
            </a:pPr>
            <a:r>
              <a:rPr lang="en-IE" dirty="0" smtClean="0">
                <a:solidFill>
                  <a:schemeClr val="tx1"/>
                </a:solidFill>
              </a:rPr>
              <a:t>Training and Development</a:t>
            </a:r>
          </a:p>
          <a:p>
            <a:pPr marL="342900" indent="-342900">
              <a:buFont typeface="Arial" panose="020B0604020202020204" pitchFamily="34" charset="0"/>
              <a:buChar char="•"/>
            </a:pPr>
            <a:r>
              <a:rPr lang="en-IE" dirty="0" smtClean="0">
                <a:solidFill>
                  <a:schemeClr val="tx1"/>
                </a:solidFill>
              </a:rPr>
              <a:t>Mentoring</a:t>
            </a:r>
          </a:p>
          <a:p>
            <a:pPr marL="342900" indent="-342900">
              <a:buFont typeface="Arial" panose="020B0604020202020204" pitchFamily="34" charset="0"/>
              <a:buChar char="•"/>
            </a:pPr>
            <a:r>
              <a:rPr lang="en-IE" dirty="0" smtClean="0">
                <a:solidFill>
                  <a:schemeClr val="tx1"/>
                </a:solidFill>
              </a:rPr>
              <a:t>Travel</a:t>
            </a:r>
          </a:p>
          <a:p>
            <a:pPr marL="342900" indent="-342900">
              <a:buFont typeface="Arial" panose="020B0604020202020204" pitchFamily="34" charset="0"/>
              <a:buChar char="•"/>
            </a:pPr>
            <a:r>
              <a:rPr lang="en-IE" dirty="0" smtClean="0">
                <a:solidFill>
                  <a:schemeClr val="tx1"/>
                </a:solidFill>
              </a:rPr>
              <a:t>A growing company</a:t>
            </a:r>
          </a:p>
          <a:p>
            <a:pPr marL="342900" indent="-342900">
              <a:buFont typeface="Arial" panose="020B0604020202020204" pitchFamily="34" charset="0"/>
              <a:buChar char="•"/>
            </a:pPr>
            <a:r>
              <a:rPr lang="en-IE" dirty="0" smtClean="0">
                <a:solidFill>
                  <a:schemeClr val="tx1"/>
                </a:solidFill>
              </a:rPr>
              <a:t>Working in a multi-national, multi-site organisation all in beautiful Waterford</a:t>
            </a:r>
          </a:p>
          <a:p>
            <a:endParaRPr lang="en-IE" dirty="0" smtClean="0">
              <a:solidFill>
                <a:schemeClr val="tx1"/>
              </a:solidFill>
            </a:endParaRPr>
          </a:p>
          <a:p>
            <a:endParaRPr lang="en-IE" dirty="0" smtClean="0">
              <a:solidFill>
                <a:schemeClr val="tx1"/>
              </a:solidFill>
            </a:endParaRPr>
          </a:p>
          <a:p>
            <a:endParaRPr lang="en-IE" dirty="0" smtClean="0">
              <a:solidFill>
                <a:schemeClr val="tx1"/>
              </a:solidFill>
            </a:endParaRPr>
          </a:p>
          <a:p>
            <a:endParaRPr lang="en-IE" dirty="0">
              <a:solidFill>
                <a:schemeClr val="tx1"/>
              </a:solidFill>
            </a:endParaRPr>
          </a:p>
        </p:txBody>
      </p:sp>
    </p:spTree>
    <p:extLst>
      <p:ext uri="{BB962C8B-B14F-4D97-AF65-F5344CB8AC3E}">
        <p14:creationId xmlns:p14="http://schemas.microsoft.com/office/powerpoint/2010/main" val="2664168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Z:\Sports &amp; Social\2016\River Cruise\photos\print\DSC_8517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33" y="916651"/>
            <a:ext cx="3318581" cy="2368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402" y="2476431"/>
            <a:ext cx="3041841" cy="202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2"/>
          <p:cNvSpPr>
            <a:spLocks noGrp="1"/>
          </p:cNvSpPr>
          <p:nvPr>
            <p:ph type="title"/>
          </p:nvPr>
        </p:nvSpPr>
        <p:spPr/>
        <p:txBody>
          <a:bodyPr/>
          <a:lstStyle/>
          <a:p>
            <a:r>
              <a:rPr lang="en-US" sz="2800" b="1" dirty="0" smtClean="0"/>
              <a:t>Sports and Social Events</a:t>
            </a:r>
            <a:endParaRPr lang="en-US" sz="2800" b="1" dirty="0"/>
          </a:p>
        </p:txBody>
      </p:sp>
      <p:pic>
        <p:nvPicPr>
          <p:cNvPr id="3075" name="Picture 3" descr="Z:\Sports &amp; Social\2016\Christmas Party\2016_1202_se2_xmas_party\photos\DSC_217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243" y="2728497"/>
            <a:ext cx="2879148" cy="1924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6" name="Picture 4" descr="Z:\Sports &amp; Social\2016\Christmas Party\2016_1202_se2_xmas_party\photos\DSC_227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030" y="3071397"/>
            <a:ext cx="2603915" cy="1740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8" name="Picture 6" descr="Z:\Sports &amp; Social\2016\Karting\photos\se2 karting 2016 (2) - Brendan No.1_sma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2581" y="750086"/>
            <a:ext cx="2907485" cy="1704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9" name="Picture 7" descr="Z:\Sports &amp; Social\2016\Kayaking\Photos\Jonathan\2016_0823_182304_00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029" y="656919"/>
            <a:ext cx="2566987" cy="1925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99965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24" y="283511"/>
            <a:ext cx="7350293" cy="499099"/>
          </a:xfrm>
        </p:spPr>
        <p:txBody>
          <a:bodyPr/>
          <a:lstStyle/>
          <a:p>
            <a:r>
              <a:rPr lang="en-IE" sz="2800" b="1" dirty="0" smtClean="0"/>
              <a:t>Corporate Social Responsibility</a:t>
            </a:r>
            <a:endParaRPr lang="en-IE" sz="2800" b="1" dirty="0"/>
          </a:p>
        </p:txBody>
      </p:sp>
      <p:sp>
        <p:nvSpPr>
          <p:cNvPr id="4" name="Slide Number Placeholder 3"/>
          <p:cNvSpPr>
            <a:spLocks noGrp="1"/>
          </p:cNvSpPr>
          <p:nvPr>
            <p:ph type="sldNum" sz="quarter" idx="12"/>
          </p:nvPr>
        </p:nvSpPr>
        <p:spPr>
          <a:xfrm>
            <a:off x="7822229" y="4885411"/>
            <a:ext cx="872228" cy="160019"/>
          </a:xfrm>
        </p:spPr>
        <p:txBody>
          <a:bodyPr/>
          <a:lstStyle/>
          <a:p>
            <a:fld id="{AF88E988-FB04-AB4E-BE5A-59F242AF7F7A}" type="slidenum">
              <a:rPr lang="en-US" smtClean="0">
                <a:solidFill>
                  <a:srgbClr val="A5A5A5"/>
                </a:solidFill>
              </a:rPr>
              <a:pPr/>
              <a:t>14</a:t>
            </a:fld>
            <a:endParaRPr lang="en-US" dirty="0">
              <a:solidFill>
                <a:srgbClr val="A5A5A5"/>
              </a:solidFill>
            </a:endParaRPr>
          </a:p>
        </p:txBody>
      </p:sp>
      <p:sp>
        <p:nvSpPr>
          <p:cNvPr id="7" name="TextBox 6"/>
          <p:cNvSpPr txBox="1"/>
          <p:nvPr/>
        </p:nvSpPr>
        <p:spPr>
          <a:xfrm>
            <a:off x="371924" y="1095373"/>
            <a:ext cx="8401050" cy="2308324"/>
          </a:xfrm>
          <a:prstGeom prst="rect">
            <a:avLst/>
          </a:prstGeom>
          <a:noFill/>
        </p:spPr>
        <p:txBody>
          <a:bodyPr wrap="square" rtlCol="0">
            <a:spAutoFit/>
          </a:bodyPr>
          <a:lstStyle/>
          <a:p>
            <a:r>
              <a:rPr lang="en-IE" dirty="0" smtClean="0">
                <a:solidFill>
                  <a:srgbClr val="000000"/>
                </a:solidFill>
              </a:rPr>
              <a:t>SE2 has sponsored the following events:</a:t>
            </a:r>
            <a:endParaRPr lang="en-IE" dirty="0">
              <a:solidFill>
                <a:srgbClr val="000000"/>
              </a:solidFill>
            </a:endParaRPr>
          </a:p>
          <a:p>
            <a:endParaRPr lang="en-IE" dirty="0" smtClean="0">
              <a:solidFill>
                <a:srgbClr val="000000"/>
              </a:solidFill>
            </a:endParaRPr>
          </a:p>
          <a:p>
            <a:endParaRPr lang="en-IE" dirty="0" smtClean="0">
              <a:solidFill>
                <a:srgbClr val="000000"/>
              </a:solidFill>
            </a:endParaRPr>
          </a:p>
          <a:p>
            <a:endParaRPr lang="en-IE" dirty="0">
              <a:solidFill>
                <a:srgbClr val="000000"/>
              </a:solidFill>
            </a:endParaRPr>
          </a:p>
          <a:p>
            <a:endParaRPr lang="en-IE" dirty="0" smtClean="0">
              <a:solidFill>
                <a:srgbClr val="000000"/>
              </a:solidFill>
            </a:endParaRPr>
          </a:p>
          <a:p>
            <a:endParaRPr lang="en-IE" dirty="0">
              <a:solidFill>
                <a:srgbClr val="000000"/>
              </a:solidFill>
            </a:endParaRPr>
          </a:p>
          <a:p>
            <a:endParaRPr lang="en-IE" dirty="0" smtClean="0">
              <a:solidFill>
                <a:srgbClr val="000000"/>
              </a:solidFill>
            </a:endParaRPr>
          </a:p>
          <a:p>
            <a:r>
              <a:rPr lang="en-IE" dirty="0" smtClean="0">
                <a:solidFill>
                  <a:srgbClr val="000000"/>
                </a:solidFill>
              </a:rPr>
              <a:t>We also donate thousands of euro each year to local and national charities:</a:t>
            </a:r>
          </a:p>
        </p:txBody>
      </p:sp>
      <p:pic>
        <p:nvPicPr>
          <p:cNvPr id="8" name="Picture 7" descr="Image result for focus ireland logo"/>
          <p:cNvPicPr/>
          <p:nvPr/>
        </p:nvPicPr>
        <p:blipFill>
          <a:blip r:embed="rId3">
            <a:extLst>
              <a:ext uri="{28A0092B-C50C-407E-A947-70E740481C1C}">
                <a14:useLocalDpi xmlns:a14="http://schemas.microsoft.com/office/drawing/2010/main" val="0"/>
              </a:ext>
            </a:extLst>
          </a:blip>
          <a:srcRect/>
          <a:stretch>
            <a:fillRect/>
          </a:stretch>
        </p:blipFill>
        <p:spPr bwMode="auto">
          <a:xfrm>
            <a:off x="6965175" y="3351362"/>
            <a:ext cx="1312049" cy="140807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2509616" y="3428542"/>
            <a:ext cx="1404937" cy="1253709"/>
          </a:xfrm>
          <a:prstGeom prst="rect">
            <a:avLst/>
          </a:prstGeom>
        </p:spPr>
      </p:pic>
      <p:pic>
        <p:nvPicPr>
          <p:cNvPr id="10" name="Picture 9" descr="Image result for Daffodil day Irish Cancer society logo"/>
          <p:cNvPicPr/>
          <p:nvPr/>
        </p:nvPicPr>
        <p:blipFill>
          <a:blip r:embed="rId5" cstate="print">
            <a:extLst>
              <a:ext uri="{28A0092B-C50C-407E-A947-70E740481C1C}">
                <a14:useLocalDpi xmlns:a14="http://schemas.microsoft.com/office/drawing/2010/main" val="0"/>
              </a:ext>
            </a:extLst>
          </a:blip>
          <a:srcRect l="8470" t="18246" r="7204" b="16696"/>
          <a:stretch>
            <a:fillRect/>
          </a:stretch>
        </p:blipFill>
        <p:spPr bwMode="auto">
          <a:xfrm>
            <a:off x="4582280" y="3651883"/>
            <a:ext cx="1954493" cy="1107549"/>
          </a:xfrm>
          <a:prstGeom prst="rect">
            <a:avLst/>
          </a:prstGeom>
          <a:noFill/>
          <a:ln>
            <a:noFill/>
          </a:ln>
        </p:spPr>
      </p:pic>
      <p:pic>
        <p:nvPicPr>
          <p:cNvPr id="11" name="Picture 10" descr="Image result for waterford hospice logo"/>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872" y="3351362"/>
            <a:ext cx="1000125" cy="1285875"/>
          </a:xfrm>
          <a:prstGeom prst="rect">
            <a:avLst/>
          </a:prstGeom>
          <a:noFill/>
          <a:ln>
            <a:noFill/>
          </a:ln>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7907" y="1585680"/>
            <a:ext cx="2290274" cy="1062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4890" y="398529"/>
            <a:ext cx="1717339" cy="1662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2663" y="2116858"/>
            <a:ext cx="1361794" cy="93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24" y="1599748"/>
            <a:ext cx="2973512" cy="1200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840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z="2800" b="1" dirty="0" smtClean="0"/>
              <a:t>Further Education with WIT</a:t>
            </a:r>
            <a:endParaRPr lang="en-IE" sz="2800" b="1" dirty="0"/>
          </a:p>
        </p:txBody>
      </p:sp>
      <p:sp>
        <p:nvSpPr>
          <p:cNvPr id="4" name="Slide Number Placeholder 3"/>
          <p:cNvSpPr>
            <a:spLocks noGrp="1"/>
          </p:cNvSpPr>
          <p:nvPr>
            <p:ph type="sldNum" sz="quarter" idx="12"/>
          </p:nvPr>
        </p:nvSpPr>
        <p:spPr/>
        <p:txBody>
          <a:bodyPr/>
          <a:lstStyle/>
          <a:p>
            <a:fld id="{AF88E988-FB04-AB4E-BE5A-59F242AF7F7A}" type="slidenum">
              <a:rPr lang="en-US" smtClean="0">
                <a:solidFill>
                  <a:srgbClr val="A5A5A5"/>
                </a:solidFill>
              </a:rPr>
              <a:pPr/>
              <a:t>15</a:t>
            </a:fld>
            <a:endParaRPr lang="en-US" dirty="0">
              <a:solidFill>
                <a:srgbClr val="A5A5A5"/>
              </a:solidFill>
            </a:endParaRPr>
          </a:p>
        </p:txBody>
      </p:sp>
      <p:sp>
        <p:nvSpPr>
          <p:cNvPr id="6" name="TextBox 5"/>
          <p:cNvSpPr txBox="1"/>
          <p:nvPr/>
        </p:nvSpPr>
        <p:spPr>
          <a:xfrm>
            <a:off x="371924" y="978991"/>
            <a:ext cx="8533951" cy="3816429"/>
          </a:xfrm>
          <a:prstGeom prst="rect">
            <a:avLst/>
          </a:prstGeom>
          <a:noFill/>
        </p:spPr>
        <p:txBody>
          <a:bodyPr wrap="square" rtlCol="0">
            <a:spAutoFit/>
          </a:bodyPr>
          <a:lstStyle/>
          <a:p>
            <a:r>
              <a:rPr lang="en-IE" sz="2200" dirty="0" smtClean="0"/>
              <a:t>SE2 </a:t>
            </a:r>
            <a:r>
              <a:rPr lang="en-IE" sz="2200" dirty="0"/>
              <a:t>works closely with WIT ensuring that modules are relevant and meet the demands of our business and ever changing </a:t>
            </a:r>
            <a:r>
              <a:rPr lang="en-IE" sz="2200" dirty="0" smtClean="0"/>
              <a:t>technologies. 75% support.</a:t>
            </a:r>
            <a:endParaRPr lang="en-IE" sz="2200" dirty="0"/>
          </a:p>
          <a:p>
            <a:endParaRPr lang="en-IE" sz="2200" dirty="0"/>
          </a:p>
          <a:p>
            <a:r>
              <a:rPr lang="en-IE" sz="2200" dirty="0" smtClean="0"/>
              <a:t>Many of our employees have completed/are currently completing:</a:t>
            </a:r>
          </a:p>
          <a:p>
            <a:endParaRPr lang="en-IE" sz="2200" dirty="0" smtClean="0"/>
          </a:p>
          <a:p>
            <a:pPr marL="285750" indent="-285750">
              <a:buFont typeface="Arial" panose="020B0604020202020204" pitchFamily="34" charset="0"/>
              <a:buChar char="•"/>
            </a:pPr>
            <a:r>
              <a:rPr lang="en-IE" sz="2200" dirty="0" smtClean="0"/>
              <a:t>MSc in Computing in Enterprise Software Systems</a:t>
            </a:r>
          </a:p>
          <a:p>
            <a:pPr marL="285750" indent="-285750">
              <a:buFont typeface="Arial" panose="020B0604020202020204" pitchFamily="34" charset="0"/>
              <a:buChar char="•"/>
            </a:pPr>
            <a:r>
              <a:rPr lang="en-IE" sz="2200" dirty="0" smtClean="0"/>
              <a:t>HDip in Computer Science</a:t>
            </a:r>
          </a:p>
          <a:p>
            <a:pPr marL="285750" indent="-285750">
              <a:buFont typeface="Arial" panose="020B0604020202020204" pitchFamily="34" charset="0"/>
              <a:buChar char="•"/>
            </a:pPr>
            <a:r>
              <a:rPr lang="en-IE" sz="2200" dirty="0" smtClean="0"/>
              <a:t>HDip in Business Systems Analysis </a:t>
            </a:r>
          </a:p>
          <a:p>
            <a:pPr marL="285750" indent="-285750">
              <a:buFont typeface="Arial" panose="020B0604020202020204" pitchFamily="34" charset="0"/>
              <a:buChar char="•"/>
            </a:pPr>
            <a:endParaRPr lang="en-IE" sz="2200" dirty="0"/>
          </a:p>
          <a:p>
            <a:endParaRPr lang="en-IE" sz="22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26" y="3109913"/>
            <a:ext cx="1185374" cy="136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638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70" y="2658979"/>
            <a:ext cx="3976655" cy="759582"/>
          </a:xfrm>
        </p:spPr>
        <p:txBody>
          <a:bodyPr/>
          <a:lstStyle/>
          <a:p>
            <a:r>
              <a:rPr lang="en-IE" dirty="0" smtClean="0"/>
              <a:t>Thank You</a:t>
            </a:r>
            <a:endParaRPr lang="en-IE" dirty="0"/>
          </a:p>
        </p:txBody>
      </p:sp>
      <p:sp>
        <p:nvSpPr>
          <p:cNvPr id="3" name="Slide Number Placeholder 2"/>
          <p:cNvSpPr>
            <a:spLocks noGrp="1"/>
          </p:cNvSpPr>
          <p:nvPr>
            <p:ph type="sldNum" sz="quarter" idx="12"/>
          </p:nvPr>
        </p:nvSpPr>
        <p:spPr/>
        <p:txBody>
          <a:bodyPr/>
          <a:lstStyle/>
          <a:p>
            <a:fld id="{AF88E988-FB04-AB4E-BE5A-59F242AF7F7A}" type="slidenum">
              <a:rPr lang="en-US" smtClean="0"/>
              <a:pPr/>
              <a:t>16</a:t>
            </a:fld>
            <a:endParaRPr lang="en-US" dirty="0"/>
          </a:p>
        </p:txBody>
      </p:sp>
    </p:spTree>
    <p:extLst>
      <p:ext uri="{BB962C8B-B14F-4D97-AF65-F5344CB8AC3E}">
        <p14:creationId xmlns:p14="http://schemas.microsoft.com/office/powerpoint/2010/main" val="2619980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Purpose</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2</a:t>
            </a:fld>
            <a:endParaRPr lang="en-US" dirty="0"/>
          </a:p>
        </p:txBody>
      </p:sp>
      <p:pic>
        <p:nvPicPr>
          <p:cNvPr id="6" name="BPO more image" descr="T:\DEPTS\COMMON\CMG - Performance Quality Training Archive\Training - Department\ASMO\Anne's Stuff\Meet s2 ASSETS\tpa.png" hidden="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169" y="1395676"/>
            <a:ext cx="249480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Who is se2 image" hidden="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743699" y="1363925"/>
            <a:ext cx="1199837" cy="2493729"/>
          </a:xfrm>
          <a:prstGeom prst="rect">
            <a:avLst/>
          </a:prstGeom>
          <a:noFill/>
          <a:extLst>
            <a:ext uri="{909E8E84-426E-40DD-AFC4-6F175D3DCCD1}">
              <a14:hiddenFill xmlns:a14="http://schemas.microsoft.com/office/drawing/2010/main">
                <a:solidFill>
                  <a:srgbClr val="FFFFFF"/>
                </a:solidFill>
              </a14:hiddenFill>
            </a:ext>
          </a:extLst>
        </p:spPr>
      </p:pic>
      <p:sp>
        <p:nvSpPr>
          <p:cNvPr id="8" name="BPo &amp; More text" hidden="1"/>
          <p:cNvSpPr txBox="1"/>
          <p:nvPr/>
        </p:nvSpPr>
        <p:spPr>
          <a:xfrm>
            <a:off x="5438680" y="3832878"/>
            <a:ext cx="2525371" cy="646331"/>
          </a:xfrm>
          <a:prstGeom prst="rect">
            <a:avLst/>
          </a:prstGeom>
          <a:noFill/>
        </p:spPr>
        <p:txBody>
          <a:bodyPr wrap="none" lIns="91432" tIns="45716" rIns="91432" bIns="45716" rtlCol="0">
            <a:spAutoFit/>
          </a:bodyPr>
          <a:lstStyle/>
          <a:p>
            <a:pPr defTabSz="914310"/>
            <a:r>
              <a:rPr lang="en-US" sz="3600" dirty="0">
                <a:latin typeface="Calibri"/>
              </a:rPr>
              <a:t>BPO &amp; More</a:t>
            </a:r>
            <a:endParaRPr lang="en-US" sz="4400" dirty="0">
              <a:latin typeface="Calibri"/>
            </a:endParaRPr>
          </a:p>
        </p:txBody>
      </p:sp>
      <p:sp>
        <p:nvSpPr>
          <p:cNvPr id="9" name="Who is se2 - text" hidden="1"/>
          <p:cNvSpPr txBox="1"/>
          <p:nvPr/>
        </p:nvSpPr>
        <p:spPr>
          <a:xfrm>
            <a:off x="1066800" y="3832879"/>
            <a:ext cx="2460930" cy="646331"/>
          </a:xfrm>
          <a:prstGeom prst="rect">
            <a:avLst/>
          </a:prstGeom>
          <a:noFill/>
        </p:spPr>
        <p:txBody>
          <a:bodyPr wrap="none" lIns="91432" tIns="45716" rIns="91432" bIns="45716" rtlCol="0">
            <a:spAutoFit/>
          </a:bodyPr>
          <a:lstStyle/>
          <a:p>
            <a:pPr defTabSz="914310"/>
            <a:r>
              <a:rPr lang="en-US" sz="3600" dirty="0">
                <a:latin typeface="Calibri"/>
              </a:rPr>
              <a:t>Who is SE2?</a:t>
            </a:r>
          </a:p>
        </p:txBody>
      </p:sp>
      <p:sp>
        <p:nvSpPr>
          <p:cNvPr id="10" name="service e t end blue" hidden="1"/>
          <p:cNvSpPr txBox="1"/>
          <p:nvPr/>
        </p:nvSpPr>
        <p:spPr>
          <a:xfrm>
            <a:off x="1743699" y="2154715"/>
            <a:ext cx="5952779" cy="923327"/>
          </a:xfrm>
          <a:prstGeom prst="rect">
            <a:avLst/>
          </a:prstGeom>
          <a:noFill/>
        </p:spPr>
        <p:txBody>
          <a:bodyPr wrap="none" lIns="91432" tIns="45716" rIns="91432" bIns="45716" rtlCol="0" anchor="b">
            <a:spAutoFit/>
          </a:bodyPr>
          <a:lstStyle/>
          <a:p>
            <a:pPr defTabSz="914310"/>
            <a:r>
              <a:rPr lang="en-US" sz="5400" dirty="0">
                <a:latin typeface="Calibri"/>
              </a:rPr>
              <a:t>Service</a:t>
            </a:r>
            <a:r>
              <a:rPr lang="en-US" sz="5400" dirty="0">
                <a:latin typeface="Pristina" panose="03060402040406080204" pitchFamily="66" charset="0"/>
              </a:rPr>
              <a:t> – </a:t>
            </a:r>
            <a:r>
              <a:rPr lang="en-US" sz="5400" dirty="0">
                <a:latin typeface="Calibri"/>
              </a:rPr>
              <a:t>End </a:t>
            </a:r>
            <a:r>
              <a:rPr lang="en-US" sz="4400" dirty="0">
                <a:latin typeface="Calibri"/>
              </a:rPr>
              <a:t>to</a:t>
            </a:r>
            <a:r>
              <a:rPr lang="en-US" sz="5400" dirty="0">
                <a:latin typeface="Calibri"/>
              </a:rPr>
              <a:t> End</a:t>
            </a:r>
            <a:endParaRPr lang="en-US" sz="4400" dirty="0">
              <a:latin typeface="Calibri"/>
            </a:endParaRPr>
          </a:p>
        </p:txBody>
      </p:sp>
      <p:sp>
        <p:nvSpPr>
          <p:cNvPr id="11" name="service e t end green"/>
          <p:cNvSpPr txBox="1"/>
          <p:nvPr/>
        </p:nvSpPr>
        <p:spPr>
          <a:xfrm>
            <a:off x="1743699" y="2154715"/>
            <a:ext cx="5952779" cy="923327"/>
          </a:xfrm>
          <a:prstGeom prst="rect">
            <a:avLst/>
          </a:prstGeom>
          <a:noFill/>
        </p:spPr>
        <p:txBody>
          <a:bodyPr wrap="none" lIns="91432" tIns="45716" rIns="91432" bIns="45716" rtlCol="0" anchor="b">
            <a:spAutoFit/>
          </a:bodyPr>
          <a:lstStyle/>
          <a:p>
            <a:pPr defTabSz="914310"/>
            <a:r>
              <a:rPr lang="en-US" sz="5400" u="sng" dirty="0">
                <a:solidFill>
                  <a:srgbClr val="7ACC00"/>
                </a:solidFill>
                <a:latin typeface="Calibri"/>
              </a:rPr>
              <a:t>S</a:t>
            </a:r>
            <a:r>
              <a:rPr lang="en-US" sz="5400" dirty="0">
                <a:latin typeface="Calibri"/>
              </a:rPr>
              <a:t>ervice</a:t>
            </a:r>
            <a:r>
              <a:rPr lang="en-US" sz="5400" dirty="0">
                <a:latin typeface="Pristina" panose="03060402040406080204" pitchFamily="66" charset="0"/>
              </a:rPr>
              <a:t> –</a:t>
            </a:r>
            <a:r>
              <a:rPr lang="en-US" sz="5400" dirty="0">
                <a:solidFill>
                  <a:srgbClr val="1E4F6D"/>
                </a:solidFill>
                <a:latin typeface="Pristina" panose="03060402040406080204" pitchFamily="66" charset="0"/>
              </a:rPr>
              <a:t> </a:t>
            </a:r>
            <a:r>
              <a:rPr lang="en-US" sz="5400" u="sng" dirty="0">
                <a:solidFill>
                  <a:srgbClr val="7ACC00"/>
                </a:solidFill>
                <a:latin typeface="Calibri"/>
              </a:rPr>
              <a:t>E</a:t>
            </a:r>
            <a:r>
              <a:rPr lang="en-US" sz="5400" dirty="0">
                <a:latin typeface="Calibri"/>
              </a:rPr>
              <a:t>nd</a:t>
            </a:r>
            <a:r>
              <a:rPr lang="en-US" sz="5400" dirty="0">
                <a:solidFill>
                  <a:srgbClr val="1E4F6D"/>
                </a:solidFill>
                <a:latin typeface="Calibri"/>
              </a:rPr>
              <a:t> </a:t>
            </a:r>
            <a:r>
              <a:rPr lang="en-US" sz="4400" dirty="0">
                <a:latin typeface="Calibri"/>
              </a:rPr>
              <a:t>to</a:t>
            </a:r>
            <a:r>
              <a:rPr lang="en-US" sz="5400" dirty="0">
                <a:latin typeface="Calibri"/>
              </a:rPr>
              <a:t> </a:t>
            </a:r>
            <a:r>
              <a:rPr lang="en-US" sz="5400" u="sng" dirty="0">
                <a:solidFill>
                  <a:srgbClr val="7ACC00"/>
                </a:solidFill>
                <a:latin typeface="Calibri"/>
              </a:rPr>
              <a:t>E</a:t>
            </a:r>
            <a:r>
              <a:rPr lang="en-US" sz="5400" dirty="0">
                <a:latin typeface="Calibri"/>
              </a:rPr>
              <a:t>nd</a:t>
            </a:r>
            <a:endParaRPr lang="en-US" sz="4400" dirty="0">
              <a:latin typeface="Calibri"/>
            </a:endParaRPr>
          </a:p>
        </p:txBody>
      </p:sp>
      <p:sp>
        <p:nvSpPr>
          <p:cNvPr id="12" name="service e t end green"/>
          <p:cNvSpPr txBox="1"/>
          <p:nvPr/>
        </p:nvSpPr>
        <p:spPr>
          <a:xfrm>
            <a:off x="4053536" y="2095501"/>
            <a:ext cx="1550633" cy="923330"/>
          </a:xfrm>
          <a:prstGeom prst="rect">
            <a:avLst/>
          </a:prstGeom>
          <a:noFill/>
        </p:spPr>
        <p:txBody>
          <a:bodyPr wrap="square" lIns="91432" tIns="45716" rIns="91432" bIns="45716" rtlCol="0" anchor="b">
            <a:spAutoFit/>
          </a:bodyPr>
          <a:lstStyle/>
          <a:p>
            <a:pPr defTabSz="914310"/>
            <a:r>
              <a:rPr lang="en-US" sz="5400" dirty="0">
                <a:latin typeface="Calibri"/>
                <a:sym typeface="ZapfDingbats"/>
              </a:rPr>
              <a:t>SE</a:t>
            </a:r>
            <a:r>
              <a:rPr lang="en-US" sz="5400" dirty="0">
                <a:solidFill>
                  <a:srgbClr val="7ACC00"/>
                </a:solidFill>
                <a:latin typeface="Calibri"/>
                <a:sym typeface="ZapfDingbats"/>
              </a:rPr>
              <a:t>2</a:t>
            </a:r>
            <a:endParaRPr lang="en-US" sz="5400" baseline="30000" dirty="0">
              <a:solidFill>
                <a:srgbClr val="7ACC00"/>
              </a:solidFill>
              <a:latin typeface="Calibri"/>
            </a:endParaRPr>
          </a:p>
        </p:txBody>
      </p:sp>
      <p:pic>
        <p:nvPicPr>
          <p:cNvPr id="13" name="se2 logo" hidden="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535911" y="1395676"/>
            <a:ext cx="607218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par>
                          <p:cTn id="55" fill="hold">
                            <p:stCondLst>
                              <p:cond delay="1000"/>
                            </p:stCondLst>
                            <p:childTnLst>
                              <p:par>
                                <p:cTn id="56" presetID="10" presetClass="exit" presetSubtype="0" fill="hold" grpId="1" nodeType="afterEffect">
                                  <p:stCondLst>
                                    <p:cond delay="0"/>
                                  </p:stCondLst>
                                  <p:childTnLst>
                                    <p:animEffect transition="out" filter="fade">
                                      <p:cBhvr>
                                        <p:cTn id="57" dur="1250"/>
                                        <p:tgtEl>
                                          <p:spTgt spid="12"/>
                                        </p:tgtEl>
                                      </p:cBhvr>
                                    </p:animEffect>
                                    <p:set>
                                      <p:cBhvr>
                                        <p:cTn id="58" dur="1" fill="hold">
                                          <p:stCondLst>
                                            <p:cond delay="1249"/>
                                          </p:stCondLst>
                                        </p:cTn>
                                        <p:tgtEl>
                                          <p:spTgt spid="12"/>
                                        </p:tgtEl>
                                        <p:attrNameLst>
                                          <p:attrName>style.visibility</p:attrName>
                                        </p:attrNameLst>
                                      </p:cBhvr>
                                      <p:to>
                                        <p:strVal val="hidden"/>
                                      </p:to>
                                    </p:set>
                                  </p:childTnLst>
                                </p:cTn>
                              </p:par>
                            </p:childTnLst>
                          </p:cTn>
                        </p:par>
                        <p:par>
                          <p:cTn id="59" fill="hold">
                            <p:stCondLst>
                              <p:cond delay="2250"/>
                            </p:stCondLst>
                            <p:childTnLst>
                              <p:par>
                                <p:cTn id="60" presetID="10"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Realization of SE2</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3</a:t>
            </a:fld>
            <a:endParaRPr lang="en-US" dirty="0"/>
          </a:p>
        </p:txBody>
      </p:sp>
      <p:pic>
        <p:nvPicPr>
          <p:cNvPr id="6" name="se2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33805" y="1123952"/>
            <a:ext cx="1685063" cy="634377"/>
          </a:xfrm>
          <a:prstGeom prst="rect">
            <a:avLst/>
          </a:prstGeom>
          <a:noFill/>
          <a:extLst>
            <a:ext uri="{909E8E84-426E-40DD-AFC4-6F175D3DCCD1}">
              <a14:hiddenFill xmlns:a14="http://schemas.microsoft.com/office/drawing/2010/main">
                <a:solidFill>
                  <a:srgbClr val="FFFFFF"/>
                </a:solidFill>
              </a14:hiddenFill>
            </a:ext>
          </a:extLst>
        </p:spPr>
      </p:pic>
      <p:pic>
        <p:nvPicPr>
          <p:cNvPr id="7" name="sbc" descr="C:\Users\setter\Documents\My Titles\Meet_se2_largescreen\images\Security-Benefit-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t="25055" r="78353" b="25748"/>
          <a:stretch/>
        </p:blipFill>
        <p:spPr bwMode="auto">
          <a:xfrm>
            <a:off x="484256" y="2073097"/>
            <a:ext cx="1053531" cy="1355876"/>
          </a:xfrm>
          <a:prstGeom prst="rect">
            <a:avLst/>
          </a:prstGeom>
          <a:noFill/>
          <a:extLst>
            <a:ext uri="{909E8E84-426E-40DD-AFC4-6F175D3DCCD1}">
              <a14:hiddenFill xmlns:a14="http://schemas.microsoft.com/office/drawing/2010/main">
                <a:solidFill>
                  <a:srgbClr val="FFFFFF"/>
                </a:solidFill>
              </a14:hiddenFill>
            </a:ext>
          </a:extLst>
        </p:spPr>
      </p:pic>
      <p:sp>
        <p:nvSpPr>
          <p:cNvPr id="8" name="benefits"/>
          <p:cNvSpPr txBox="1"/>
          <p:nvPr/>
        </p:nvSpPr>
        <p:spPr>
          <a:xfrm>
            <a:off x="1780375" y="4410538"/>
            <a:ext cx="5583259" cy="523220"/>
          </a:xfrm>
          <a:prstGeom prst="rect">
            <a:avLst/>
          </a:prstGeom>
          <a:noFill/>
        </p:spPr>
        <p:txBody>
          <a:bodyPr wrap="none" lIns="91432" tIns="45716" rIns="91432" bIns="45716" rtlCol="0">
            <a:spAutoFit/>
          </a:bodyPr>
          <a:lstStyle/>
          <a:p>
            <a:pPr algn="ctr" defTabSz="914310"/>
            <a:r>
              <a:rPr lang="en-US" sz="2800" dirty="0">
                <a:solidFill>
                  <a:prstClr val="white"/>
                </a:solidFill>
                <a:latin typeface="Calibri"/>
              </a:rPr>
              <a:t>Would this benefit other companies?</a:t>
            </a:r>
            <a:endParaRPr lang="en-US" sz="2800" baseline="30000" dirty="0">
              <a:solidFill>
                <a:prstClr val="white"/>
              </a:solidFill>
              <a:latin typeface="Calibri"/>
            </a:endParaRPr>
          </a:p>
        </p:txBody>
      </p:sp>
      <p:sp>
        <p:nvSpPr>
          <p:cNvPr id="9" name="multitenancy"/>
          <p:cNvSpPr txBox="1"/>
          <p:nvPr/>
        </p:nvSpPr>
        <p:spPr>
          <a:xfrm>
            <a:off x="1941570" y="3733099"/>
            <a:ext cx="4856458" cy="954107"/>
          </a:xfrm>
          <a:prstGeom prst="rect">
            <a:avLst/>
          </a:prstGeom>
          <a:noFill/>
        </p:spPr>
        <p:txBody>
          <a:bodyPr wrap="none" lIns="91432" tIns="45716" rIns="91432" bIns="45716" rtlCol="0">
            <a:spAutoFit/>
          </a:bodyPr>
          <a:lstStyle/>
          <a:p>
            <a:pPr algn="ctr" defTabSz="914310"/>
            <a:r>
              <a:rPr lang="en-US" sz="2800" dirty="0">
                <a:latin typeface="Calibri"/>
              </a:rPr>
              <a:t>Could there be segregated </a:t>
            </a:r>
          </a:p>
          <a:p>
            <a:pPr algn="ctr" defTabSz="914310"/>
            <a:r>
              <a:rPr lang="en-US" sz="2800" dirty="0">
                <a:latin typeface="Calibri"/>
              </a:rPr>
              <a:t>functionality &amp;“multi-tenancy”?</a:t>
            </a:r>
            <a:endParaRPr lang="en-US" sz="2800" baseline="30000" dirty="0">
              <a:latin typeface="Calibri"/>
            </a:endParaRPr>
          </a:p>
        </p:txBody>
      </p:sp>
      <p:sp>
        <p:nvSpPr>
          <p:cNvPr id="10" name="Launch se2"/>
          <p:cNvSpPr txBox="1"/>
          <p:nvPr/>
        </p:nvSpPr>
        <p:spPr>
          <a:xfrm>
            <a:off x="3224517" y="3705264"/>
            <a:ext cx="2672526" cy="646331"/>
          </a:xfrm>
          <a:prstGeom prst="rect">
            <a:avLst/>
          </a:prstGeom>
          <a:noFill/>
        </p:spPr>
        <p:txBody>
          <a:bodyPr wrap="none" lIns="91432" tIns="45716" rIns="91432" bIns="45716" rtlCol="0">
            <a:spAutoFit/>
          </a:bodyPr>
          <a:lstStyle/>
          <a:p>
            <a:pPr defTabSz="914310"/>
            <a:r>
              <a:rPr lang="en-US" sz="3600" dirty="0">
                <a:latin typeface="Calibri"/>
              </a:rPr>
              <a:t>SE2</a:t>
            </a:r>
            <a:r>
              <a:rPr lang="en-US" sz="3600" baseline="30000" dirty="0">
                <a:latin typeface="Calibri"/>
              </a:rPr>
              <a:t> </a:t>
            </a:r>
            <a:r>
              <a:rPr lang="en-US" sz="3600" dirty="0">
                <a:latin typeface="Calibri"/>
              </a:rPr>
              <a:t>Launches</a:t>
            </a:r>
            <a:endParaRPr lang="en-US" sz="3600" baseline="30000" dirty="0">
              <a:latin typeface="Calibri"/>
            </a:endParaRPr>
          </a:p>
        </p:txBody>
      </p:sp>
      <p:sp>
        <p:nvSpPr>
          <p:cNvPr id="14" name="2005"/>
          <p:cNvSpPr/>
          <p:nvPr/>
        </p:nvSpPr>
        <p:spPr>
          <a:xfrm>
            <a:off x="4369802" y="2896602"/>
            <a:ext cx="1468933" cy="610872"/>
          </a:xfrm>
          <a:custGeom>
            <a:avLst/>
            <a:gdLst>
              <a:gd name="connsiteX0" fmla="*/ 0 w 1468933"/>
              <a:gd name="connsiteY0" fmla="*/ 0 h 2016000"/>
              <a:gd name="connsiteX1" fmla="*/ 1468933 w 1468933"/>
              <a:gd name="connsiteY1" fmla="*/ 0 h 2016000"/>
              <a:gd name="connsiteX2" fmla="*/ 1468933 w 1468933"/>
              <a:gd name="connsiteY2" fmla="*/ 2016000 h 2016000"/>
              <a:gd name="connsiteX3" fmla="*/ 0 w 1468933"/>
              <a:gd name="connsiteY3" fmla="*/ 2016000 h 2016000"/>
              <a:gd name="connsiteX4" fmla="*/ 0 w 1468933"/>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933" h="2016000">
                <a:moveTo>
                  <a:pt x="0" y="0"/>
                </a:moveTo>
                <a:lnTo>
                  <a:pt x="1468933" y="0"/>
                </a:lnTo>
                <a:lnTo>
                  <a:pt x="1468933" y="2016000"/>
                </a:lnTo>
                <a:lnTo>
                  <a:pt x="0" y="2016000"/>
                </a:lnTo>
                <a:lnTo>
                  <a:pt x="0" y="0"/>
                </a:lnTo>
                <a:close/>
              </a:path>
            </a:pathLst>
          </a:custGeom>
          <a:noFill/>
          <a:ln>
            <a:noFill/>
          </a:ln>
          <a:effectLst/>
        </p:spPr>
        <p:txBody>
          <a:bodyPr spcFirstLastPara="0" vert="horz" wrap="square" lIns="0" tIns="568904" rIns="0" bIns="568904" numCol="1" spcCol="1270" anchor="ctr" anchorCtr="0">
            <a:noAutofit/>
          </a:bodyPr>
          <a:lstStyle/>
          <a:p>
            <a:pPr algn="ctr" defTabSz="2488952">
              <a:lnSpc>
                <a:spcPct val="90000"/>
              </a:lnSpc>
              <a:spcBef>
                <a:spcPct val="0"/>
              </a:spcBef>
              <a:spcAft>
                <a:spcPct val="35000"/>
              </a:spcAft>
              <a:defRPr/>
            </a:pPr>
            <a:r>
              <a:rPr lang="en-US" sz="3200" kern="0" dirty="0">
                <a:solidFill>
                  <a:srgbClr val="002F87"/>
                </a:solidFill>
                <a:latin typeface="Calibri"/>
              </a:rPr>
              <a:t>2005</a:t>
            </a:r>
            <a:endParaRPr lang="en-US" sz="4000" kern="0" dirty="0">
              <a:solidFill>
                <a:srgbClr val="002F87"/>
              </a:solidFill>
              <a:latin typeface="Calibri"/>
            </a:endParaRPr>
          </a:p>
        </p:txBody>
      </p:sp>
      <p:sp>
        <p:nvSpPr>
          <p:cNvPr id="15" name="2003"/>
          <p:cNvSpPr/>
          <p:nvPr/>
        </p:nvSpPr>
        <p:spPr>
          <a:xfrm>
            <a:off x="2991838" y="2896602"/>
            <a:ext cx="1468933" cy="610872"/>
          </a:xfrm>
          <a:custGeom>
            <a:avLst/>
            <a:gdLst>
              <a:gd name="connsiteX0" fmla="*/ 0 w 1468933"/>
              <a:gd name="connsiteY0" fmla="*/ 0 h 2016000"/>
              <a:gd name="connsiteX1" fmla="*/ 1468933 w 1468933"/>
              <a:gd name="connsiteY1" fmla="*/ 0 h 2016000"/>
              <a:gd name="connsiteX2" fmla="*/ 1468933 w 1468933"/>
              <a:gd name="connsiteY2" fmla="*/ 2016000 h 2016000"/>
              <a:gd name="connsiteX3" fmla="*/ 0 w 1468933"/>
              <a:gd name="connsiteY3" fmla="*/ 2016000 h 2016000"/>
              <a:gd name="connsiteX4" fmla="*/ 0 w 1468933"/>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933" h="2016000">
                <a:moveTo>
                  <a:pt x="0" y="0"/>
                </a:moveTo>
                <a:lnTo>
                  <a:pt x="1468933" y="0"/>
                </a:lnTo>
                <a:lnTo>
                  <a:pt x="1468933" y="2016000"/>
                </a:lnTo>
                <a:lnTo>
                  <a:pt x="0" y="2016000"/>
                </a:lnTo>
                <a:lnTo>
                  <a:pt x="0" y="0"/>
                </a:lnTo>
                <a:close/>
              </a:path>
            </a:pathLst>
          </a:custGeom>
          <a:noFill/>
          <a:ln>
            <a:noFill/>
          </a:ln>
          <a:effectLst/>
        </p:spPr>
        <p:txBody>
          <a:bodyPr spcFirstLastPara="0" vert="horz" wrap="square" lIns="0" tIns="568904" rIns="0" bIns="568904" numCol="1" spcCol="1270" anchor="ctr" anchorCtr="0">
            <a:noAutofit/>
          </a:bodyPr>
          <a:lstStyle/>
          <a:p>
            <a:pPr algn="ctr" defTabSz="2488952">
              <a:lnSpc>
                <a:spcPct val="90000"/>
              </a:lnSpc>
              <a:spcBef>
                <a:spcPct val="0"/>
              </a:spcBef>
              <a:spcAft>
                <a:spcPct val="35000"/>
              </a:spcAft>
              <a:defRPr/>
            </a:pPr>
            <a:r>
              <a:rPr lang="en-US" sz="3200" kern="0" dirty="0">
                <a:solidFill>
                  <a:srgbClr val="002F87"/>
                </a:solidFill>
                <a:latin typeface="Calibri"/>
              </a:rPr>
              <a:t>2003</a:t>
            </a:r>
            <a:endParaRPr lang="en-US" sz="4000" kern="0" dirty="0">
              <a:solidFill>
                <a:srgbClr val="002F87"/>
              </a:solidFill>
              <a:latin typeface="Calibri"/>
            </a:endParaRPr>
          </a:p>
        </p:txBody>
      </p:sp>
      <p:sp>
        <p:nvSpPr>
          <p:cNvPr id="16" name="2000"/>
          <p:cNvSpPr/>
          <p:nvPr/>
        </p:nvSpPr>
        <p:spPr>
          <a:xfrm>
            <a:off x="1537789" y="3087737"/>
            <a:ext cx="1468933" cy="228600"/>
          </a:xfrm>
          <a:custGeom>
            <a:avLst/>
            <a:gdLst>
              <a:gd name="connsiteX0" fmla="*/ 0 w 1468933"/>
              <a:gd name="connsiteY0" fmla="*/ 0 h 2016000"/>
              <a:gd name="connsiteX1" fmla="*/ 1468933 w 1468933"/>
              <a:gd name="connsiteY1" fmla="*/ 0 h 2016000"/>
              <a:gd name="connsiteX2" fmla="*/ 1468933 w 1468933"/>
              <a:gd name="connsiteY2" fmla="*/ 2016000 h 2016000"/>
              <a:gd name="connsiteX3" fmla="*/ 0 w 1468933"/>
              <a:gd name="connsiteY3" fmla="*/ 2016000 h 2016000"/>
              <a:gd name="connsiteX4" fmla="*/ 0 w 1468933"/>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933" h="2016000">
                <a:moveTo>
                  <a:pt x="0" y="0"/>
                </a:moveTo>
                <a:lnTo>
                  <a:pt x="1468933" y="0"/>
                </a:lnTo>
                <a:lnTo>
                  <a:pt x="1468933" y="2016000"/>
                </a:lnTo>
                <a:lnTo>
                  <a:pt x="0" y="2016000"/>
                </a:lnTo>
                <a:lnTo>
                  <a:pt x="0" y="0"/>
                </a:lnTo>
                <a:close/>
              </a:path>
            </a:pathLst>
          </a:custGeom>
          <a:noFill/>
          <a:ln>
            <a:noFill/>
          </a:ln>
          <a:effectLst/>
        </p:spPr>
        <p:txBody>
          <a:bodyPr spcFirstLastPara="0" vert="horz" wrap="square" lIns="0" tIns="568904" rIns="0" bIns="568904" numCol="1" spcCol="1270" anchor="ctr" anchorCtr="0">
            <a:noAutofit/>
          </a:bodyPr>
          <a:lstStyle/>
          <a:p>
            <a:pPr algn="ctr" defTabSz="2488952">
              <a:lnSpc>
                <a:spcPct val="90000"/>
              </a:lnSpc>
              <a:spcBef>
                <a:spcPct val="0"/>
              </a:spcBef>
              <a:spcAft>
                <a:spcPct val="35000"/>
              </a:spcAft>
              <a:defRPr/>
            </a:pPr>
            <a:r>
              <a:rPr lang="en-US" sz="3200" kern="0" dirty="0">
                <a:solidFill>
                  <a:srgbClr val="002F87"/>
                </a:solidFill>
                <a:latin typeface="Calibri"/>
              </a:rPr>
              <a:t>2000</a:t>
            </a:r>
            <a:endParaRPr lang="en-US" sz="4000" kern="0" dirty="0">
              <a:solidFill>
                <a:srgbClr val="002F87"/>
              </a:solidFill>
              <a:latin typeface="Calibri"/>
            </a:endParaRPr>
          </a:p>
        </p:txBody>
      </p:sp>
      <p:sp>
        <p:nvSpPr>
          <p:cNvPr id="17" name="se2 timeline"/>
          <p:cNvSpPr/>
          <p:nvPr/>
        </p:nvSpPr>
        <p:spPr>
          <a:xfrm>
            <a:off x="5254391" y="1790369"/>
            <a:ext cx="3629205" cy="261562"/>
          </a:xfrm>
          <a:custGeom>
            <a:avLst/>
            <a:gdLst>
              <a:gd name="connsiteX0" fmla="*/ 0 w 3508492"/>
              <a:gd name="connsiteY0" fmla="*/ 46782 h 187126"/>
              <a:gd name="connsiteX1" fmla="*/ 3414929 w 3508492"/>
              <a:gd name="connsiteY1" fmla="*/ 46782 h 187126"/>
              <a:gd name="connsiteX2" fmla="*/ 3414929 w 3508492"/>
              <a:gd name="connsiteY2" fmla="*/ 0 h 187126"/>
              <a:gd name="connsiteX3" fmla="*/ 3508492 w 3508492"/>
              <a:gd name="connsiteY3" fmla="*/ 93563 h 187126"/>
              <a:gd name="connsiteX4" fmla="*/ 3414929 w 3508492"/>
              <a:gd name="connsiteY4" fmla="*/ 187126 h 187126"/>
              <a:gd name="connsiteX5" fmla="*/ 3414929 w 3508492"/>
              <a:gd name="connsiteY5" fmla="*/ 140345 h 187126"/>
              <a:gd name="connsiteX6" fmla="*/ 0 w 3508492"/>
              <a:gd name="connsiteY6" fmla="*/ 140345 h 187126"/>
              <a:gd name="connsiteX7" fmla="*/ 0 w 3508492"/>
              <a:gd name="connsiteY7" fmla="*/ 46782 h 187126"/>
              <a:gd name="connsiteX0" fmla="*/ 0 w 3508492"/>
              <a:gd name="connsiteY0" fmla="*/ 46782 h 253518"/>
              <a:gd name="connsiteX1" fmla="*/ 3414929 w 3508492"/>
              <a:gd name="connsiteY1" fmla="*/ 46782 h 253518"/>
              <a:gd name="connsiteX2" fmla="*/ 3414929 w 3508492"/>
              <a:gd name="connsiteY2" fmla="*/ 0 h 253518"/>
              <a:gd name="connsiteX3" fmla="*/ 3508492 w 3508492"/>
              <a:gd name="connsiteY3" fmla="*/ 93563 h 253518"/>
              <a:gd name="connsiteX4" fmla="*/ 3420965 w 3508492"/>
              <a:gd name="connsiteY4" fmla="*/ 253518 h 253518"/>
              <a:gd name="connsiteX5" fmla="*/ 3414929 w 3508492"/>
              <a:gd name="connsiteY5" fmla="*/ 140345 h 253518"/>
              <a:gd name="connsiteX6" fmla="*/ 0 w 3508492"/>
              <a:gd name="connsiteY6" fmla="*/ 140345 h 253518"/>
              <a:gd name="connsiteX7" fmla="*/ 0 w 3508492"/>
              <a:gd name="connsiteY7" fmla="*/ 46782 h 253518"/>
              <a:gd name="connsiteX0" fmla="*/ 0 w 3508492"/>
              <a:gd name="connsiteY0" fmla="*/ 107138 h 313874"/>
              <a:gd name="connsiteX1" fmla="*/ 3414929 w 3508492"/>
              <a:gd name="connsiteY1" fmla="*/ 107138 h 313874"/>
              <a:gd name="connsiteX2" fmla="*/ 3411911 w 3508492"/>
              <a:gd name="connsiteY2" fmla="*/ 0 h 313874"/>
              <a:gd name="connsiteX3" fmla="*/ 3508492 w 3508492"/>
              <a:gd name="connsiteY3" fmla="*/ 153919 h 313874"/>
              <a:gd name="connsiteX4" fmla="*/ 3420965 w 3508492"/>
              <a:gd name="connsiteY4" fmla="*/ 313874 h 313874"/>
              <a:gd name="connsiteX5" fmla="*/ 3414929 w 3508492"/>
              <a:gd name="connsiteY5" fmla="*/ 200701 h 313874"/>
              <a:gd name="connsiteX6" fmla="*/ 0 w 3508492"/>
              <a:gd name="connsiteY6" fmla="*/ 200701 h 313874"/>
              <a:gd name="connsiteX7" fmla="*/ 0 w 3508492"/>
              <a:gd name="connsiteY7" fmla="*/ 107138 h 313874"/>
              <a:gd name="connsiteX0" fmla="*/ 0 w 3629205"/>
              <a:gd name="connsiteY0" fmla="*/ 107138 h 313874"/>
              <a:gd name="connsiteX1" fmla="*/ 3414929 w 3629205"/>
              <a:gd name="connsiteY1" fmla="*/ 107138 h 313874"/>
              <a:gd name="connsiteX2" fmla="*/ 3411911 w 3629205"/>
              <a:gd name="connsiteY2" fmla="*/ 0 h 313874"/>
              <a:gd name="connsiteX3" fmla="*/ 3629205 w 3629205"/>
              <a:gd name="connsiteY3" fmla="*/ 159955 h 313874"/>
              <a:gd name="connsiteX4" fmla="*/ 3420965 w 3629205"/>
              <a:gd name="connsiteY4" fmla="*/ 313874 h 313874"/>
              <a:gd name="connsiteX5" fmla="*/ 3414929 w 3629205"/>
              <a:gd name="connsiteY5" fmla="*/ 200701 h 313874"/>
              <a:gd name="connsiteX6" fmla="*/ 0 w 3629205"/>
              <a:gd name="connsiteY6" fmla="*/ 200701 h 313874"/>
              <a:gd name="connsiteX7" fmla="*/ 0 w 3629205"/>
              <a:gd name="connsiteY7" fmla="*/ 107138 h 31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205" h="313874">
                <a:moveTo>
                  <a:pt x="0" y="107138"/>
                </a:moveTo>
                <a:lnTo>
                  <a:pt x="3414929" y="107138"/>
                </a:lnTo>
                <a:lnTo>
                  <a:pt x="3411911" y="0"/>
                </a:lnTo>
                <a:lnTo>
                  <a:pt x="3629205" y="159955"/>
                </a:lnTo>
                <a:lnTo>
                  <a:pt x="3420965" y="313874"/>
                </a:lnTo>
                <a:lnTo>
                  <a:pt x="3414929" y="200701"/>
                </a:lnTo>
                <a:lnTo>
                  <a:pt x="0" y="200701"/>
                </a:lnTo>
                <a:lnTo>
                  <a:pt x="0" y="107138"/>
                </a:lnTo>
                <a:close/>
              </a:path>
            </a:pathLst>
          </a:custGeom>
          <a:solidFill>
            <a:srgbClr val="002F87"/>
          </a:solidFill>
          <a:ln w="25400" cap="flat" cmpd="sng" algn="ctr">
            <a:noFill/>
            <a:prstDash val="solid"/>
          </a:ln>
          <a:effectLst>
            <a:outerShdw blurRad="50800" dist="38100" dir="2700000" algn="tl" rotWithShape="0">
              <a:prstClr val="black">
                <a:alpha val="40000"/>
              </a:prstClr>
            </a:outerShdw>
          </a:effectLst>
        </p:spPr>
      </p:sp>
      <p:cxnSp>
        <p:nvCxnSpPr>
          <p:cNvPr id="18" name="dotted line"/>
          <p:cNvCxnSpPr/>
          <p:nvPr/>
        </p:nvCxnSpPr>
        <p:spPr>
          <a:xfrm flipV="1">
            <a:off x="4460767" y="1914734"/>
            <a:ext cx="793623" cy="837021"/>
          </a:xfrm>
          <a:prstGeom prst="line">
            <a:avLst/>
          </a:prstGeom>
          <a:noFill/>
          <a:ln w="57150" cap="flat" cmpd="sng" algn="ctr">
            <a:solidFill>
              <a:srgbClr val="002F87"/>
            </a:solidFill>
            <a:prstDash val="sysDot"/>
          </a:ln>
          <a:effectLst/>
        </p:spPr>
      </p:cxnSp>
      <p:sp>
        <p:nvSpPr>
          <p:cNvPr id="19" name="sb timeline"/>
          <p:cNvSpPr/>
          <p:nvPr/>
        </p:nvSpPr>
        <p:spPr>
          <a:xfrm>
            <a:off x="1625188" y="2726721"/>
            <a:ext cx="7193717" cy="261562"/>
          </a:xfrm>
          <a:custGeom>
            <a:avLst/>
            <a:gdLst>
              <a:gd name="connsiteX0" fmla="*/ 0 w 3508492"/>
              <a:gd name="connsiteY0" fmla="*/ 46782 h 187126"/>
              <a:gd name="connsiteX1" fmla="*/ 3414929 w 3508492"/>
              <a:gd name="connsiteY1" fmla="*/ 46782 h 187126"/>
              <a:gd name="connsiteX2" fmla="*/ 3414929 w 3508492"/>
              <a:gd name="connsiteY2" fmla="*/ 0 h 187126"/>
              <a:gd name="connsiteX3" fmla="*/ 3508492 w 3508492"/>
              <a:gd name="connsiteY3" fmla="*/ 93563 h 187126"/>
              <a:gd name="connsiteX4" fmla="*/ 3414929 w 3508492"/>
              <a:gd name="connsiteY4" fmla="*/ 187126 h 187126"/>
              <a:gd name="connsiteX5" fmla="*/ 3414929 w 3508492"/>
              <a:gd name="connsiteY5" fmla="*/ 140345 h 187126"/>
              <a:gd name="connsiteX6" fmla="*/ 0 w 3508492"/>
              <a:gd name="connsiteY6" fmla="*/ 140345 h 187126"/>
              <a:gd name="connsiteX7" fmla="*/ 0 w 3508492"/>
              <a:gd name="connsiteY7" fmla="*/ 46782 h 187126"/>
              <a:gd name="connsiteX0" fmla="*/ 0 w 3508492"/>
              <a:gd name="connsiteY0" fmla="*/ 46782 h 253518"/>
              <a:gd name="connsiteX1" fmla="*/ 3414929 w 3508492"/>
              <a:gd name="connsiteY1" fmla="*/ 46782 h 253518"/>
              <a:gd name="connsiteX2" fmla="*/ 3414929 w 3508492"/>
              <a:gd name="connsiteY2" fmla="*/ 0 h 253518"/>
              <a:gd name="connsiteX3" fmla="*/ 3508492 w 3508492"/>
              <a:gd name="connsiteY3" fmla="*/ 93563 h 253518"/>
              <a:gd name="connsiteX4" fmla="*/ 3420965 w 3508492"/>
              <a:gd name="connsiteY4" fmla="*/ 253518 h 253518"/>
              <a:gd name="connsiteX5" fmla="*/ 3414929 w 3508492"/>
              <a:gd name="connsiteY5" fmla="*/ 140345 h 253518"/>
              <a:gd name="connsiteX6" fmla="*/ 0 w 3508492"/>
              <a:gd name="connsiteY6" fmla="*/ 140345 h 253518"/>
              <a:gd name="connsiteX7" fmla="*/ 0 w 3508492"/>
              <a:gd name="connsiteY7" fmla="*/ 46782 h 253518"/>
              <a:gd name="connsiteX0" fmla="*/ 0 w 3508492"/>
              <a:gd name="connsiteY0" fmla="*/ 107138 h 313874"/>
              <a:gd name="connsiteX1" fmla="*/ 3414929 w 3508492"/>
              <a:gd name="connsiteY1" fmla="*/ 107138 h 313874"/>
              <a:gd name="connsiteX2" fmla="*/ 3411911 w 3508492"/>
              <a:gd name="connsiteY2" fmla="*/ 0 h 313874"/>
              <a:gd name="connsiteX3" fmla="*/ 3508492 w 3508492"/>
              <a:gd name="connsiteY3" fmla="*/ 153919 h 313874"/>
              <a:gd name="connsiteX4" fmla="*/ 3420965 w 3508492"/>
              <a:gd name="connsiteY4" fmla="*/ 313874 h 313874"/>
              <a:gd name="connsiteX5" fmla="*/ 3414929 w 3508492"/>
              <a:gd name="connsiteY5" fmla="*/ 200701 h 313874"/>
              <a:gd name="connsiteX6" fmla="*/ 0 w 3508492"/>
              <a:gd name="connsiteY6" fmla="*/ 200701 h 313874"/>
              <a:gd name="connsiteX7" fmla="*/ 0 w 3508492"/>
              <a:gd name="connsiteY7" fmla="*/ 107138 h 313874"/>
              <a:gd name="connsiteX0" fmla="*/ 0 w 3629205"/>
              <a:gd name="connsiteY0" fmla="*/ 107138 h 313874"/>
              <a:gd name="connsiteX1" fmla="*/ 3414929 w 3629205"/>
              <a:gd name="connsiteY1" fmla="*/ 107138 h 313874"/>
              <a:gd name="connsiteX2" fmla="*/ 3411911 w 3629205"/>
              <a:gd name="connsiteY2" fmla="*/ 0 h 313874"/>
              <a:gd name="connsiteX3" fmla="*/ 3629205 w 3629205"/>
              <a:gd name="connsiteY3" fmla="*/ 159955 h 313874"/>
              <a:gd name="connsiteX4" fmla="*/ 3420965 w 3629205"/>
              <a:gd name="connsiteY4" fmla="*/ 313874 h 313874"/>
              <a:gd name="connsiteX5" fmla="*/ 3414929 w 3629205"/>
              <a:gd name="connsiteY5" fmla="*/ 200701 h 313874"/>
              <a:gd name="connsiteX6" fmla="*/ 0 w 3629205"/>
              <a:gd name="connsiteY6" fmla="*/ 200701 h 313874"/>
              <a:gd name="connsiteX7" fmla="*/ 0 w 3629205"/>
              <a:gd name="connsiteY7" fmla="*/ 107138 h 313874"/>
              <a:gd name="connsiteX0" fmla="*/ 0 w 3532225"/>
              <a:gd name="connsiteY0" fmla="*/ 107138 h 313874"/>
              <a:gd name="connsiteX1" fmla="*/ 3414929 w 3532225"/>
              <a:gd name="connsiteY1" fmla="*/ 107138 h 313874"/>
              <a:gd name="connsiteX2" fmla="*/ 3411911 w 3532225"/>
              <a:gd name="connsiteY2" fmla="*/ 0 h 313874"/>
              <a:gd name="connsiteX3" fmla="*/ 3532225 w 3532225"/>
              <a:gd name="connsiteY3" fmla="*/ 159955 h 313874"/>
              <a:gd name="connsiteX4" fmla="*/ 3420965 w 3532225"/>
              <a:gd name="connsiteY4" fmla="*/ 313874 h 313874"/>
              <a:gd name="connsiteX5" fmla="*/ 3414929 w 3532225"/>
              <a:gd name="connsiteY5" fmla="*/ 200701 h 313874"/>
              <a:gd name="connsiteX6" fmla="*/ 0 w 3532225"/>
              <a:gd name="connsiteY6" fmla="*/ 200701 h 313874"/>
              <a:gd name="connsiteX7" fmla="*/ 0 w 3532225"/>
              <a:gd name="connsiteY7" fmla="*/ 107138 h 31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225" h="313874">
                <a:moveTo>
                  <a:pt x="0" y="107138"/>
                </a:moveTo>
                <a:lnTo>
                  <a:pt x="3414929" y="107138"/>
                </a:lnTo>
                <a:lnTo>
                  <a:pt x="3411911" y="0"/>
                </a:lnTo>
                <a:lnTo>
                  <a:pt x="3532225" y="159955"/>
                </a:lnTo>
                <a:lnTo>
                  <a:pt x="3420965" y="313874"/>
                </a:lnTo>
                <a:lnTo>
                  <a:pt x="3414929" y="200701"/>
                </a:lnTo>
                <a:lnTo>
                  <a:pt x="0" y="200701"/>
                </a:lnTo>
                <a:lnTo>
                  <a:pt x="0" y="107138"/>
                </a:lnTo>
                <a:close/>
              </a:path>
            </a:pathLst>
          </a:custGeom>
          <a:solidFill>
            <a:srgbClr val="002F87"/>
          </a:solidFill>
          <a:ln w="25400" cap="flat" cmpd="sng" algn="ctr">
            <a:noFill/>
            <a:prstDash val="solid"/>
          </a:ln>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13811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9" presetClass="emph" presetSubtype="0" grpId="1" nodeType="withEffect">
                                  <p:stCondLst>
                                    <p:cond delay="0"/>
                                  </p:stCondLst>
                                  <p:childTnLst>
                                    <p:set>
                                      <p:cBhvr rctx="PPT">
                                        <p:cTn id="17" dur="indefinite"/>
                                        <p:tgtEl>
                                          <p:spTgt spid="16"/>
                                        </p:tgtEl>
                                        <p:attrNameLst>
                                          <p:attrName>style.opacity</p:attrName>
                                        </p:attrNameLst>
                                      </p:cBhvr>
                                      <p:to>
                                        <p:strVal val="0.5"/>
                                      </p:to>
                                    </p:set>
                                    <p:animEffect filter="image" prLst="opacity: 0.5">
                                      <p:cBhvr rctx="IE">
                                        <p:cTn id="18" dur="indefinite"/>
                                        <p:tgtEl>
                                          <p:spTgt spid="16"/>
                                        </p:tgtEl>
                                      </p:cBhvr>
                                    </p:animEffec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9" presetClass="emph" presetSubtype="0" grpId="1" nodeType="withEffect">
                                  <p:stCondLst>
                                    <p:cond delay="0"/>
                                  </p:stCondLst>
                                  <p:childTnLst>
                                    <p:set>
                                      <p:cBhvr rctx="PPT">
                                        <p:cTn id="32" dur="indefinite"/>
                                        <p:tgtEl>
                                          <p:spTgt spid="15"/>
                                        </p:tgtEl>
                                        <p:attrNameLst>
                                          <p:attrName>style.opacity</p:attrName>
                                        </p:attrNameLst>
                                      </p:cBhvr>
                                      <p:to>
                                        <p:strVal val="0.5"/>
                                      </p:to>
                                    </p:set>
                                    <p:animEffect filter="image" prLst="opacity: 0.5">
                                      <p:cBhvr rctx="IE">
                                        <p:cTn id="33" dur="indefinite"/>
                                        <p:tgtEl>
                                          <p:spTgt spid="15"/>
                                        </p:tgtEl>
                                      </p:cBhvr>
                                    </p:animEffect>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4" grpId="0"/>
      <p:bldP spid="15" grpId="0"/>
      <p:bldP spid="15" grpId="1"/>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our many Clients Use Us</a:t>
            </a:r>
            <a:endParaRPr lang="en-US" b="1"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4</a:t>
            </a:fld>
            <a:endParaRPr lang="en-US" dirty="0"/>
          </a:p>
        </p:txBody>
      </p:sp>
      <p:pic>
        <p:nvPicPr>
          <p:cNvPr id="6" name="se2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004" y="3658755"/>
            <a:ext cx="1757522" cy="661654"/>
          </a:xfrm>
          <a:prstGeom prst="rect">
            <a:avLst/>
          </a:prstGeom>
          <a:effectLst>
            <a:outerShdw blurRad="50800" dist="38100" dir="2700000" algn="tl" rotWithShape="0">
              <a:prstClr val="black">
                <a:alpha val="40000"/>
              </a:prstClr>
            </a:outerShdw>
          </a:effectLst>
        </p:spPr>
      </p:pic>
      <p:grpSp>
        <p:nvGrpSpPr>
          <p:cNvPr id="7" name="4 group Product Launch"/>
          <p:cNvGrpSpPr/>
          <p:nvPr/>
        </p:nvGrpSpPr>
        <p:grpSpPr>
          <a:xfrm>
            <a:off x="5811212" y="508099"/>
            <a:ext cx="2952966" cy="2561377"/>
            <a:chOff x="5850628" y="1045940"/>
            <a:chExt cx="3424168" cy="3073652"/>
          </a:xfrm>
          <a:effectLst>
            <a:outerShdw blurRad="50800" dist="38100" dir="2700000" algn="tl" rotWithShape="0">
              <a:prstClr val="black">
                <a:alpha val="40000"/>
              </a:prstClr>
            </a:outerShdw>
          </a:effectLst>
        </p:grpSpPr>
        <p:grpSp>
          <p:nvGrpSpPr>
            <p:cNvPr id="8" name="Group 7"/>
            <p:cNvGrpSpPr/>
            <p:nvPr/>
          </p:nvGrpSpPr>
          <p:grpSpPr>
            <a:xfrm>
              <a:off x="5850628" y="1045940"/>
              <a:ext cx="3424168" cy="3073652"/>
              <a:chOff x="5850628" y="1045940"/>
              <a:chExt cx="3424168" cy="3073652"/>
            </a:xfrm>
            <a:effectLst>
              <a:outerShdw blurRad="50800" dist="38100" dir="2700000" algn="tl" rotWithShape="0">
                <a:prstClr val="black">
                  <a:alpha val="40000"/>
                </a:prstClr>
              </a:outerShdw>
            </a:effectLst>
          </p:grpSpPr>
          <p:sp>
            <p:nvSpPr>
              <p:cNvPr id="34" name="Oval 33"/>
              <p:cNvSpPr/>
              <p:nvPr/>
            </p:nvSpPr>
            <p:spPr>
              <a:xfrm>
                <a:off x="6563744" y="1974812"/>
                <a:ext cx="1699642" cy="1545723"/>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6755443" y="2744158"/>
                <a:ext cx="1375434" cy="1375434"/>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503064" y="2423063"/>
                <a:ext cx="1579559" cy="1427905"/>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767114" y="1430169"/>
                <a:ext cx="1507682" cy="1443386"/>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8" name="Oval 37"/>
              <p:cNvSpPr/>
              <p:nvPr/>
            </p:nvSpPr>
            <p:spPr>
              <a:xfrm>
                <a:off x="6744159" y="1045940"/>
                <a:ext cx="1375434" cy="1375435"/>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5850628" y="1513456"/>
                <a:ext cx="1375434" cy="1375434"/>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itle 1"/>
            <p:cNvSpPr txBox="1">
              <a:spLocks/>
            </p:cNvSpPr>
            <p:nvPr/>
          </p:nvSpPr>
          <p:spPr>
            <a:xfrm>
              <a:off x="6943627" y="2294675"/>
              <a:ext cx="1197148" cy="553675"/>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400" dirty="0">
                  <a:solidFill>
                    <a:schemeClr val="bg1"/>
                  </a:solidFill>
                  <a:latin typeface="Arial Black"/>
                  <a:cs typeface="Arial Black"/>
                </a:rPr>
                <a:t>Product Launch</a:t>
              </a:r>
            </a:p>
          </p:txBody>
        </p:sp>
        <p:grpSp>
          <p:nvGrpSpPr>
            <p:cNvPr id="10" name="Group 9"/>
            <p:cNvGrpSpPr/>
            <p:nvPr/>
          </p:nvGrpSpPr>
          <p:grpSpPr>
            <a:xfrm>
              <a:off x="6083422" y="1752276"/>
              <a:ext cx="914399" cy="914399"/>
              <a:chOff x="7548234" y="926837"/>
              <a:chExt cx="914399" cy="914399"/>
            </a:xfrm>
          </p:grpSpPr>
          <p:sp>
            <p:nvSpPr>
              <p:cNvPr id="31" name="TextBox 30"/>
              <p:cNvSpPr txBox="1"/>
              <p:nvPr/>
            </p:nvSpPr>
            <p:spPr>
              <a:xfrm rot="13142239">
                <a:off x="7548234" y="926837"/>
                <a:ext cx="914399" cy="914399"/>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Launch New Products Quickly and Efficiently</a:t>
                </a:r>
              </a:p>
            </p:txBody>
          </p:sp>
          <p:sp>
            <p:nvSpPr>
              <p:cNvPr id="32" name="Oval 31"/>
              <p:cNvSpPr>
                <a:spLocks noChangeAspect="1"/>
              </p:cNvSpPr>
              <p:nvPr/>
            </p:nvSpPr>
            <p:spPr>
              <a:xfrm>
                <a:off x="7690558" y="1069161"/>
                <a:ext cx="629751" cy="629751"/>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pic>
            <p:nvPicPr>
              <p:cNvPr id="33" name="Picture 32" descr="launch_01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3591" y="1208457"/>
                <a:ext cx="410505" cy="372739"/>
              </a:xfrm>
              <a:prstGeom prst="rect">
                <a:avLst/>
              </a:prstGeom>
              <a:effectLst>
                <a:outerShdw blurRad="50800" dist="38100" dir="2700000" algn="tl" rotWithShape="0">
                  <a:prstClr val="black">
                    <a:alpha val="40000"/>
                  </a:prstClr>
                </a:outerShdw>
              </a:effectLst>
            </p:spPr>
          </p:pic>
        </p:grpSp>
        <p:grpSp>
          <p:nvGrpSpPr>
            <p:cNvPr id="11" name="Group 10"/>
            <p:cNvGrpSpPr/>
            <p:nvPr/>
          </p:nvGrpSpPr>
          <p:grpSpPr>
            <a:xfrm>
              <a:off x="8051479" y="1675510"/>
              <a:ext cx="1086423" cy="918910"/>
              <a:chOff x="8060158" y="79740"/>
              <a:chExt cx="1086423" cy="918910"/>
            </a:xfrm>
          </p:grpSpPr>
          <p:sp>
            <p:nvSpPr>
              <p:cNvPr id="27" name="TextBox 26"/>
              <p:cNvSpPr txBox="1"/>
              <p:nvPr/>
            </p:nvSpPr>
            <p:spPr>
              <a:xfrm rot="11976939">
                <a:off x="8060158" y="79740"/>
                <a:ext cx="1086423" cy="918910"/>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Flexible Scalability</a:t>
                </a:r>
              </a:p>
            </p:txBody>
          </p:sp>
          <p:grpSp>
            <p:nvGrpSpPr>
              <p:cNvPr id="28" name="Group 27"/>
              <p:cNvGrpSpPr/>
              <p:nvPr/>
            </p:nvGrpSpPr>
            <p:grpSpPr>
              <a:xfrm>
                <a:off x="8240731" y="187167"/>
                <a:ext cx="741441" cy="741440"/>
                <a:chOff x="8240731" y="187167"/>
                <a:chExt cx="741441" cy="741440"/>
              </a:xfrm>
            </p:grpSpPr>
            <p:sp>
              <p:nvSpPr>
                <p:cNvPr id="29" name="Oval 28"/>
                <p:cNvSpPr>
                  <a:spLocks noChangeAspect="1"/>
                </p:cNvSpPr>
                <p:nvPr/>
              </p:nvSpPr>
              <p:spPr>
                <a:xfrm>
                  <a:off x="8240731" y="187167"/>
                  <a:ext cx="741441" cy="741440"/>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pic>
              <p:nvPicPr>
                <p:cNvPr id="30" name="Picture 29" descr="speedometer_02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0851" y="315206"/>
                  <a:ext cx="435428" cy="435428"/>
                </a:xfrm>
                <a:prstGeom prst="rect">
                  <a:avLst/>
                </a:prstGeom>
                <a:effectLst>
                  <a:outerShdw blurRad="50800" dist="38100" dir="2700000" algn="tl" rotWithShape="0">
                    <a:srgbClr val="000000">
                      <a:alpha val="40000"/>
                    </a:srgbClr>
                  </a:outerShdw>
                </a:effectLst>
              </p:spPr>
            </p:pic>
          </p:grpSp>
        </p:grpSp>
        <p:grpSp>
          <p:nvGrpSpPr>
            <p:cNvPr id="12" name="Group 11"/>
            <p:cNvGrpSpPr/>
            <p:nvPr/>
          </p:nvGrpSpPr>
          <p:grpSpPr>
            <a:xfrm>
              <a:off x="7947969" y="2762968"/>
              <a:ext cx="930800" cy="802085"/>
              <a:chOff x="8430134" y="1348638"/>
              <a:chExt cx="930800" cy="802085"/>
            </a:xfrm>
          </p:grpSpPr>
          <p:sp>
            <p:nvSpPr>
              <p:cNvPr id="23" name="TextBox 22"/>
              <p:cNvSpPr txBox="1"/>
              <p:nvPr/>
            </p:nvSpPr>
            <p:spPr>
              <a:xfrm rot="12767713">
                <a:off x="8430134" y="1348638"/>
                <a:ext cx="930800" cy="802085"/>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Electronic Processing</a:t>
                </a:r>
              </a:p>
            </p:txBody>
          </p:sp>
          <p:grpSp>
            <p:nvGrpSpPr>
              <p:cNvPr id="24" name="Group 23"/>
              <p:cNvGrpSpPr/>
              <p:nvPr/>
            </p:nvGrpSpPr>
            <p:grpSpPr>
              <a:xfrm>
                <a:off x="8502842" y="1473580"/>
                <a:ext cx="630936" cy="630936"/>
                <a:chOff x="8502842" y="1473580"/>
                <a:chExt cx="630936" cy="630936"/>
              </a:xfrm>
            </p:grpSpPr>
            <p:sp>
              <p:nvSpPr>
                <p:cNvPr id="25" name="Oval 24"/>
                <p:cNvSpPr>
                  <a:spLocks noChangeAspect="1"/>
                </p:cNvSpPr>
                <p:nvPr/>
              </p:nvSpPr>
              <p:spPr>
                <a:xfrm>
                  <a:off x="8502842" y="1473580"/>
                  <a:ext cx="630936" cy="630936"/>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descr="processing_01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41320" y="1560552"/>
                  <a:ext cx="571241" cy="456993"/>
                </a:xfrm>
                <a:prstGeom prst="rect">
                  <a:avLst/>
                </a:prstGeom>
                <a:effectLst>
                  <a:outerShdw blurRad="50800" dist="38100" dir="2700000" algn="tl" rotWithShape="0">
                    <a:prstClr val="black">
                      <a:alpha val="40000"/>
                    </a:prstClr>
                  </a:outerShdw>
                </a:effectLst>
              </p:spPr>
            </p:pic>
          </p:grpSp>
        </p:grpSp>
        <p:grpSp>
          <p:nvGrpSpPr>
            <p:cNvPr id="13" name="Group 12"/>
            <p:cNvGrpSpPr/>
            <p:nvPr/>
          </p:nvGrpSpPr>
          <p:grpSpPr>
            <a:xfrm>
              <a:off x="7033514" y="3065857"/>
              <a:ext cx="879758" cy="888011"/>
              <a:chOff x="7664667" y="2280767"/>
              <a:chExt cx="879758" cy="888011"/>
            </a:xfrm>
          </p:grpSpPr>
          <p:sp>
            <p:nvSpPr>
              <p:cNvPr id="19" name="TextBox 18"/>
              <p:cNvSpPr txBox="1"/>
              <p:nvPr/>
            </p:nvSpPr>
            <p:spPr>
              <a:xfrm rot="9461978">
                <a:off x="7664667" y="2280767"/>
                <a:ext cx="879758" cy="876999"/>
              </a:xfrm>
              <a:prstGeom prst="rect">
                <a:avLst/>
              </a:prstGeom>
              <a:noFill/>
              <a:effectLst>
                <a:outerShdw blurRad="50800" dist="38100" dir="2700000" algn="tl" rotWithShape="0">
                  <a:prstClr val="black">
                    <a:alpha val="40000"/>
                  </a:prstClr>
                </a:outerShdw>
              </a:effectLst>
            </p:spPr>
            <p:txBody>
              <a:bodyPr wrap="square" rtlCol="0">
                <a:prstTxWarp prst="textCircle">
                  <a:avLst/>
                </a:prstTxWarp>
                <a:spAutoFit/>
              </a:bodyPr>
              <a:lstStyle/>
              <a:p>
                <a:pPr algn="r"/>
                <a:r>
                  <a:rPr lang="en-US" sz="800" b="1" dirty="0">
                    <a:solidFill>
                      <a:schemeClr val="bg1"/>
                    </a:solidFill>
                    <a:latin typeface="Arial"/>
                    <a:cs typeface="Arial"/>
                  </a:rPr>
                  <a:t>Improve Speed to Market</a:t>
                </a:r>
              </a:p>
            </p:txBody>
          </p:sp>
          <p:grpSp>
            <p:nvGrpSpPr>
              <p:cNvPr id="20" name="Group 19"/>
              <p:cNvGrpSpPr/>
              <p:nvPr/>
            </p:nvGrpSpPr>
            <p:grpSpPr>
              <a:xfrm>
                <a:off x="7780764" y="2437604"/>
                <a:ext cx="731175" cy="731174"/>
                <a:chOff x="7780764" y="2437604"/>
                <a:chExt cx="731175" cy="731174"/>
              </a:xfrm>
            </p:grpSpPr>
            <p:sp>
              <p:nvSpPr>
                <p:cNvPr id="21" name="Oval 20"/>
                <p:cNvSpPr>
                  <a:spLocks noChangeAspect="1"/>
                </p:cNvSpPr>
                <p:nvPr/>
              </p:nvSpPr>
              <p:spPr>
                <a:xfrm>
                  <a:off x="7780764" y="2437604"/>
                  <a:ext cx="731175" cy="731174"/>
                </a:xfrm>
                <a:prstGeom prst="ellipse">
                  <a:avLst/>
                </a:prstGeom>
                <a:solidFill>
                  <a:srgbClr val="AC162C"/>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descr="speed_01A.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7558" y="2461626"/>
                  <a:ext cx="665038" cy="665040"/>
                </a:xfrm>
                <a:prstGeom prst="rect">
                  <a:avLst/>
                </a:prstGeom>
                <a:effectLst>
                  <a:outerShdw blurRad="50800" dist="38100" dir="2700000" algn="tl" rotWithShape="0">
                    <a:prstClr val="black">
                      <a:alpha val="40000"/>
                    </a:prstClr>
                  </a:outerShdw>
                </a:effectLst>
              </p:spPr>
            </p:pic>
          </p:grpSp>
        </p:grpSp>
        <p:grpSp>
          <p:nvGrpSpPr>
            <p:cNvPr id="14" name="Group 13"/>
            <p:cNvGrpSpPr/>
            <p:nvPr/>
          </p:nvGrpSpPr>
          <p:grpSpPr>
            <a:xfrm>
              <a:off x="7026167" y="1268962"/>
              <a:ext cx="877824" cy="877824"/>
              <a:chOff x="8830941" y="2301027"/>
              <a:chExt cx="877824" cy="877824"/>
            </a:xfrm>
          </p:grpSpPr>
          <p:sp>
            <p:nvSpPr>
              <p:cNvPr id="15" name="TextBox 14"/>
              <p:cNvSpPr txBox="1"/>
              <p:nvPr/>
            </p:nvSpPr>
            <p:spPr>
              <a:xfrm rot="10420861">
                <a:off x="8830941" y="2301027"/>
                <a:ext cx="877824" cy="877824"/>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Support Distribution</a:t>
                </a:r>
              </a:p>
            </p:txBody>
          </p:sp>
          <p:grpSp>
            <p:nvGrpSpPr>
              <p:cNvPr id="16" name="Group 15"/>
              <p:cNvGrpSpPr/>
              <p:nvPr/>
            </p:nvGrpSpPr>
            <p:grpSpPr>
              <a:xfrm>
                <a:off x="8947061" y="2462233"/>
                <a:ext cx="630936" cy="630936"/>
                <a:chOff x="8947061" y="2462233"/>
                <a:chExt cx="630936" cy="630936"/>
              </a:xfrm>
            </p:grpSpPr>
            <p:sp>
              <p:nvSpPr>
                <p:cNvPr id="17" name="Oval 16"/>
                <p:cNvSpPr>
                  <a:spLocks noChangeAspect="1"/>
                </p:cNvSpPr>
                <p:nvPr/>
              </p:nvSpPr>
              <p:spPr>
                <a:xfrm>
                  <a:off x="8947061" y="2462233"/>
                  <a:ext cx="630936" cy="630936"/>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descr="support_01A.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2911" y="2530185"/>
                  <a:ext cx="459578" cy="450387"/>
                </a:xfrm>
                <a:prstGeom prst="rect">
                  <a:avLst/>
                </a:prstGeom>
                <a:effectLst>
                  <a:outerShdw blurRad="50800" dist="38100" dir="2700000" algn="tl" rotWithShape="0">
                    <a:prstClr val="black">
                      <a:alpha val="40000"/>
                    </a:prstClr>
                  </a:outerShdw>
                </a:effectLst>
              </p:spPr>
            </p:pic>
          </p:grpSp>
        </p:grpSp>
      </p:grpSp>
      <p:grpSp>
        <p:nvGrpSpPr>
          <p:cNvPr id="40" name="3 group Reduce Risk"/>
          <p:cNvGrpSpPr/>
          <p:nvPr/>
        </p:nvGrpSpPr>
        <p:grpSpPr>
          <a:xfrm>
            <a:off x="3097883" y="692696"/>
            <a:ext cx="2841147" cy="2147388"/>
            <a:chOff x="2520524" y="847848"/>
            <a:chExt cx="3524114" cy="2390651"/>
          </a:xfrm>
          <a:effectLst>
            <a:outerShdw blurRad="50800" dist="38100" dir="2700000" algn="tl" rotWithShape="0">
              <a:prstClr val="black">
                <a:alpha val="40000"/>
              </a:prstClr>
            </a:outerShdw>
          </a:effectLst>
        </p:grpSpPr>
        <p:grpSp>
          <p:nvGrpSpPr>
            <p:cNvPr id="41" name="Group 40"/>
            <p:cNvGrpSpPr/>
            <p:nvPr/>
          </p:nvGrpSpPr>
          <p:grpSpPr>
            <a:xfrm>
              <a:off x="2520524" y="847848"/>
              <a:ext cx="3524114" cy="2390651"/>
              <a:chOff x="2520524" y="847848"/>
              <a:chExt cx="3524114" cy="2390651"/>
            </a:xfrm>
            <a:effectLst>
              <a:outerShdw blurRad="50800" dist="38100" dir="2700000" algn="tl" rotWithShape="0">
                <a:prstClr val="black">
                  <a:alpha val="40000"/>
                </a:prstClr>
              </a:outerShdw>
            </a:effectLst>
          </p:grpSpPr>
          <p:sp>
            <p:nvSpPr>
              <p:cNvPr id="58" name="Oval 57"/>
              <p:cNvSpPr/>
              <p:nvPr/>
            </p:nvSpPr>
            <p:spPr>
              <a:xfrm>
                <a:off x="3765911" y="1772248"/>
                <a:ext cx="1375434" cy="1466251"/>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4374552" y="1409492"/>
                <a:ext cx="1670086" cy="1388342"/>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2520524" y="1781831"/>
                <a:ext cx="1700671" cy="1407340"/>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3261271" y="847848"/>
                <a:ext cx="1757641" cy="1535556"/>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2" name="Title 1"/>
            <p:cNvSpPr txBox="1">
              <a:spLocks/>
            </p:cNvSpPr>
            <p:nvPr/>
          </p:nvSpPr>
          <p:spPr>
            <a:xfrm>
              <a:off x="3795974" y="2320412"/>
              <a:ext cx="1311501" cy="553674"/>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Reduce </a:t>
              </a:r>
            </a:p>
            <a:p>
              <a:pPr algn="ctr">
                <a:lnSpc>
                  <a:spcPct val="90000"/>
                </a:lnSpc>
              </a:pPr>
              <a:r>
                <a:rPr lang="en-US" sz="1600" dirty="0">
                  <a:solidFill>
                    <a:schemeClr val="bg1"/>
                  </a:solidFill>
                  <a:latin typeface="Arial Black"/>
                  <a:cs typeface="Arial Black"/>
                </a:rPr>
                <a:t>Risk</a:t>
              </a:r>
            </a:p>
          </p:txBody>
        </p:sp>
        <p:grpSp>
          <p:nvGrpSpPr>
            <p:cNvPr id="43" name="Group 42"/>
            <p:cNvGrpSpPr/>
            <p:nvPr/>
          </p:nvGrpSpPr>
          <p:grpSpPr>
            <a:xfrm>
              <a:off x="4800443" y="1644749"/>
              <a:ext cx="957892" cy="877517"/>
              <a:chOff x="7889679" y="2122235"/>
              <a:chExt cx="957892" cy="877517"/>
            </a:xfrm>
          </p:grpSpPr>
          <p:sp>
            <p:nvSpPr>
              <p:cNvPr id="54" name="TextBox 53"/>
              <p:cNvSpPr txBox="1"/>
              <p:nvPr/>
            </p:nvSpPr>
            <p:spPr>
              <a:xfrm rot="14382438">
                <a:off x="7929866" y="2082048"/>
                <a:ext cx="877517" cy="957892"/>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Reduce Compliance Risk</a:t>
                </a:r>
              </a:p>
            </p:txBody>
          </p:sp>
          <p:grpSp>
            <p:nvGrpSpPr>
              <p:cNvPr id="55" name="Group 54"/>
              <p:cNvGrpSpPr/>
              <p:nvPr/>
            </p:nvGrpSpPr>
            <p:grpSpPr>
              <a:xfrm>
                <a:off x="7940494" y="2227267"/>
                <a:ext cx="810168" cy="678658"/>
                <a:chOff x="7897016" y="2106447"/>
                <a:chExt cx="889512" cy="745125"/>
              </a:xfrm>
            </p:grpSpPr>
            <p:sp>
              <p:nvSpPr>
                <p:cNvPr id="56" name="Oval 55"/>
                <p:cNvSpPr>
                  <a:spLocks noChangeAspect="1"/>
                </p:cNvSpPr>
                <p:nvPr/>
              </p:nvSpPr>
              <p:spPr>
                <a:xfrm>
                  <a:off x="7897016" y="2106447"/>
                  <a:ext cx="889512" cy="745125"/>
                </a:xfrm>
                <a:prstGeom prst="ellipse">
                  <a:avLst/>
                </a:prstGeom>
                <a:solidFill>
                  <a:srgbClr val="002F87"/>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7" name="Picture 56" descr="conversion_01A.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1091" y="2231989"/>
                  <a:ext cx="521361" cy="481739"/>
                </a:xfrm>
                <a:prstGeom prst="rect">
                  <a:avLst/>
                </a:prstGeom>
                <a:effectLst>
                  <a:outerShdw blurRad="50800" dist="38100" dir="2700000" algn="tl" rotWithShape="0">
                    <a:prstClr val="black">
                      <a:alpha val="40000"/>
                    </a:prstClr>
                  </a:outerShdw>
                </a:effectLst>
              </p:spPr>
            </p:pic>
          </p:grpSp>
        </p:grpSp>
        <p:grpSp>
          <p:nvGrpSpPr>
            <p:cNvPr id="44" name="Group 43"/>
            <p:cNvGrpSpPr/>
            <p:nvPr/>
          </p:nvGrpSpPr>
          <p:grpSpPr>
            <a:xfrm>
              <a:off x="3534170" y="993442"/>
              <a:ext cx="1277730" cy="1131220"/>
              <a:chOff x="5190671" y="1447562"/>
              <a:chExt cx="1277730" cy="1131220"/>
            </a:xfrm>
          </p:grpSpPr>
          <p:sp>
            <p:nvSpPr>
              <p:cNvPr id="50" name="TextBox 49"/>
              <p:cNvSpPr txBox="1"/>
              <p:nvPr/>
            </p:nvSpPr>
            <p:spPr>
              <a:xfrm rot="13657970">
                <a:off x="5263926" y="1374307"/>
                <a:ext cx="1131220" cy="1277730"/>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Achieve Transformation Benefits with Lower Risk</a:t>
                </a:r>
              </a:p>
            </p:txBody>
          </p:sp>
          <p:grpSp>
            <p:nvGrpSpPr>
              <p:cNvPr id="51" name="Group 50"/>
              <p:cNvGrpSpPr/>
              <p:nvPr/>
            </p:nvGrpSpPr>
            <p:grpSpPr>
              <a:xfrm>
                <a:off x="5436986" y="1643584"/>
                <a:ext cx="679747" cy="621289"/>
                <a:chOff x="5399429" y="1505379"/>
                <a:chExt cx="746319" cy="682135"/>
              </a:xfrm>
            </p:grpSpPr>
            <p:sp>
              <p:nvSpPr>
                <p:cNvPr id="52" name="Oval 51"/>
                <p:cNvSpPr>
                  <a:spLocks noChangeAspect="1"/>
                </p:cNvSpPr>
                <p:nvPr/>
              </p:nvSpPr>
              <p:spPr>
                <a:xfrm>
                  <a:off x="5399429" y="1505379"/>
                  <a:ext cx="746319" cy="682135"/>
                </a:xfrm>
                <a:prstGeom prst="ellipse">
                  <a:avLst/>
                </a:prstGeom>
                <a:solidFill>
                  <a:srgbClr val="002F87"/>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descr="risk_01A.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12581" y="1569392"/>
                  <a:ext cx="520015" cy="468013"/>
                </a:xfrm>
                <a:prstGeom prst="rect">
                  <a:avLst/>
                </a:prstGeom>
                <a:effectLst>
                  <a:outerShdw blurRad="50800" dist="38100" dir="2700000" algn="tl" rotWithShape="0">
                    <a:prstClr val="black">
                      <a:alpha val="40000"/>
                    </a:prstClr>
                  </a:outerShdw>
                </a:effectLst>
              </p:spPr>
            </p:pic>
          </p:grpSp>
        </p:grpSp>
        <p:grpSp>
          <p:nvGrpSpPr>
            <p:cNvPr id="45" name="Group 44"/>
            <p:cNvGrpSpPr/>
            <p:nvPr/>
          </p:nvGrpSpPr>
          <p:grpSpPr>
            <a:xfrm>
              <a:off x="2794776" y="2017578"/>
              <a:ext cx="1064551" cy="912024"/>
              <a:chOff x="6300198" y="1524146"/>
              <a:chExt cx="1064551" cy="912024"/>
            </a:xfrm>
          </p:grpSpPr>
          <p:sp>
            <p:nvSpPr>
              <p:cNvPr id="46" name="TextBox 45"/>
              <p:cNvSpPr txBox="1"/>
              <p:nvPr/>
            </p:nvSpPr>
            <p:spPr>
              <a:xfrm rot="6417548">
                <a:off x="6376462" y="1447882"/>
                <a:ext cx="912024" cy="1064551"/>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Reduce Conversion Risk</a:t>
                </a:r>
              </a:p>
            </p:txBody>
          </p:sp>
          <p:grpSp>
            <p:nvGrpSpPr>
              <p:cNvPr id="47" name="Group 46"/>
              <p:cNvGrpSpPr/>
              <p:nvPr/>
            </p:nvGrpSpPr>
            <p:grpSpPr>
              <a:xfrm>
                <a:off x="6509256" y="1691408"/>
                <a:ext cx="685705" cy="580424"/>
                <a:chOff x="6406757" y="1586074"/>
                <a:chExt cx="752859" cy="637267"/>
              </a:xfrm>
            </p:grpSpPr>
            <p:sp>
              <p:nvSpPr>
                <p:cNvPr id="48" name="Oval 47"/>
                <p:cNvSpPr>
                  <a:spLocks noChangeAspect="1"/>
                </p:cNvSpPr>
                <p:nvPr/>
              </p:nvSpPr>
              <p:spPr>
                <a:xfrm>
                  <a:off x="6406757" y="1586074"/>
                  <a:ext cx="752859" cy="637267"/>
                </a:xfrm>
                <a:prstGeom prst="ellipse">
                  <a:avLst/>
                </a:prstGeom>
                <a:solidFill>
                  <a:srgbClr val="002F87"/>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9" name="Picture 48" descr="shield_01A.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72552" y="1695214"/>
                  <a:ext cx="412492" cy="434866"/>
                </a:xfrm>
                <a:prstGeom prst="rect">
                  <a:avLst/>
                </a:prstGeom>
                <a:effectLst>
                  <a:outerShdw blurRad="50800" dist="38100" dir="2700000" algn="tl" rotWithShape="0">
                    <a:prstClr val="black">
                      <a:alpha val="40000"/>
                    </a:prstClr>
                  </a:outerShdw>
                </a:effectLst>
              </p:spPr>
            </p:pic>
          </p:grpSp>
        </p:grpSp>
      </p:grpSp>
      <p:grpSp>
        <p:nvGrpSpPr>
          <p:cNvPr id="62" name="2 group Improve Profitabilty"/>
          <p:cNvGrpSpPr/>
          <p:nvPr/>
        </p:nvGrpSpPr>
        <p:grpSpPr>
          <a:xfrm>
            <a:off x="463138" y="627121"/>
            <a:ext cx="2750478" cy="2394596"/>
            <a:chOff x="-74608" y="1279584"/>
            <a:chExt cx="2846459" cy="2869721"/>
          </a:xfrm>
          <a:effectLst>
            <a:outerShdw blurRad="50800" dist="38100" dir="2700000" algn="tl" rotWithShape="0">
              <a:prstClr val="black">
                <a:alpha val="40000"/>
              </a:prstClr>
            </a:outerShdw>
          </a:effectLst>
        </p:grpSpPr>
        <p:grpSp>
          <p:nvGrpSpPr>
            <p:cNvPr id="63" name="Group 62"/>
            <p:cNvGrpSpPr/>
            <p:nvPr/>
          </p:nvGrpSpPr>
          <p:grpSpPr>
            <a:xfrm>
              <a:off x="-74608" y="1279584"/>
              <a:ext cx="2846459" cy="2869721"/>
              <a:chOff x="-74608" y="1279584"/>
              <a:chExt cx="2846459" cy="2869721"/>
            </a:xfrm>
            <a:effectLst>
              <a:outerShdw blurRad="50800" dist="38100" dir="2700000" algn="tl" rotWithShape="0">
                <a:prstClr val="black">
                  <a:alpha val="40000"/>
                </a:prstClr>
              </a:outerShdw>
            </a:effectLst>
          </p:grpSpPr>
          <p:sp>
            <p:nvSpPr>
              <p:cNvPr id="80" name="Oval 79"/>
              <p:cNvSpPr/>
              <p:nvPr/>
            </p:nvSpPr>
            <p:spPr>
              <a:xfrm>
                <a:off x="1345720" y="1896852"/>
                <a:ext cx="1426131" cy="1375434"/>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583721" y="2773871"/>
                <a:ext cx="1375434" cy="1375434"/>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74608" y="1798004"/>
                <a:ext cx="1650366" cy="1642019"/>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83" name="Oval 82"/>
              <p:cNvSpPr/>
              <p:nvPr/>
            </p:nvSpPr>
            <p:spPr>
              <a:xfrm>
                <a:off x="800340" y="1279584"/>
                <a:ext cx="1375434" cy="1375434"/>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4" name="Title 1"/>
            <p:cNvSpPr txBox="1">
              <a:spLocks/>
            </p:cNvSpPr>
            <p:nvPr/>
          </p:nvSpPr>
          <p:spPr>
            <a:xfrm>
              <a:off x="1161899" y="2302098"/>
              <a:ext cx="1551214" cy="553674"/>
            </a:xfrm>
            <a:prstGeom prst="rect">
              <a:avLst/>
            </a:prstGeom>
            <a:ln>
              <a:noFill/>
            </a:ln>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Improve </a:t>
              </a:r>
            </a:p>
            <a:p>
              <a:pPr algn="ctr">
                <a:lnSpc>
                  <a:spcPct val="90000"/>
                </a:lnSpc>
              </a:pPr>
              <a:r>
                <a:rPr lang="en-US" sz="1600" dirty="0">
                  <a:solidFill>
                    <a:schemeClr val="bg1"/>
                  </a:solidFill>
                  <a:latin typeface="Arial Black"/>
                  <a:cs typeface="Arial Black"/>
                </a:rPr>
                <a:t>Profitability</a:t>
              </a:r>
            </a:p>
          </p:txBody>
        </p:sp>
        <p:grpSp>
          <p:nvGrpSpPr>
            <p:cNvPr id="65" name="Group 64"/>
            <p:cNvGrpSpPr/>
            <p:nvPr/>
          </p:nvGrpSpPr>
          <p:grpSpPr>
            <a:xfrm>
              <a:off x="1020204" y="1529987"/>
              <a:ext cx="877824" cy="908986"/>
              <a:chOff x="1936971" y="1632797"/>
              <a:chExt cx="877824" cy="908986"/>
            </a:xfrm>
          </p:grpSpPr>
          <p:sp>
            <p:nvSpPr>
              <p:cNvPr id="76" name="TextBox 75"/>
              <p:cNvSpPr txBox="1"/>
              <p:nvPr/>
            </p:nvSpPr>
            <p:spPr>
              <a:xfrm rot="9959338">
                <a:off x="1936971" y="1632797"/>
                <a:ext cx="877824" cy="908986"/>
              </a:xfrm>
              <a:prstGeom prst="rect">
                <a:avLst/>
              </a:prstGeom>
              <a:noFill/>
              <a:ln>
                <a:noFill/>
              </a:ln>
            </p:spPr>
            <p:txBody>
              <a:bodyPr wrap="square" rtlCol="0">
                <a:prstTxWarp prst="textCircle">
                  <a:avLst/>
                </a:prstTxWarp>
                <a:spAutoFit/>
              </a:bodyPr>
              <a:lstStyle/>
              <a:p>
                <a:pPr algn="r"/>
                <a:r>
                  <a:rPr lang="en-US" sz="800" b="1" dirty="0">
                    <a:solidFill>
                      <a:schemeClr val="bg1"/>
                    </a:solidFill>
                    <a:latin typeface="Arial"/>
                    <a:cs typeface="Arial"/>
                  </a:rPr>
                  <a:t>Reduce Unit and Overall Costs</a:t>
                </a:r>
              </a:p>
            </p:txBody>
          </p:sp>
          <p:grpSp>
            <p:nvGrpSpPr>
              <p:cNvPr id="77" name="Group 76"/>
              <p:cNvGrpSpPr/>
              <p:nvPr/>
            </p:nvGrpSpPr>
            <p:grpSpPr>
              <a:xfrm>
                <a:off x="2039001" y="1772701"/>
                <a:ext cx="562646" cy="630936"/>
                <a:chOff x="1981756" y="1660426"/>
                <a:chExt cx="617749" cy="692727"/>
              </a:xfrm>
            </p:grpSpPr>
            <p:sp>
              <p:nvSpPr>
                <p:cNvPr id="78" name="Oval 77"/>
                <p:cNvSpPr>
                  <a:spLocks noChangeAspect="1"/>
                </p:cNvSpPr>
                <p:nvPr/>
              </p:nvSpPr>
              <p:spPr>
                <a:xfrm>
                  <a:off x="1981756" y="1660426"/>
                  <a:ext cx="617749" cy="692727"/>
                </a:xfrm>
                <a:prstGeom prst="ellipse">
                  <a:avLst/>
                </a:prstGeom>
                <a:solidFill>
                  <a:srgbClr val="7ACC00"/>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79" name="Picture 78" descr="reduceCost_01A.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8374" y="1741800"/>
                  <a:ext cx="291630" cy="555672"/>
                </a:xfrm>
                <a:prstGeom prst="rect">
                  <a:avLst/>
                </a:prstGeom>
                <a:ln>
                  <a:noFill/>
                </a:ln>
                <a:effectLst>
                  <a:outerShdw blurRad="50800" dist="38100" dir="2700000" algn="tl" rotWithShape="0">
                    <a:prstClr val="black">
                      <a:alpha val="40000"/>
                    </a:prstClr>
                  </a:outerShdw>
                </a:effectLst>
              </p:spPr>
            </p:pic>
          </p:grpSp>
        </p:grpSp>
        <p:grpSp>
          <p:nvGrpSpPr>
            <p:cNvPr id="66" name="Group 65"/>
            <p:cNvGrpSpPr/>
            <p:nvPr/>
          </p:nvGrpSpPr>
          <p:grpSpPr>
            <a:xfrm>
              <a:off x="137881" y="2055041"/>
              <a:ext cx="1150064" cy="1280480"/>
              <a:chOff x="2684471" y="2063292"/>
              <a:chExt cx="1150064" cy="1280480"/>
            </a:xfrm>
          </p:grpSpPr>
          <p:sp>
            <p:nvSpPr>
              <p:cNvPr id="72" name="TextBox 71"/>
              <p:cNvSpPr txBox="1"/>
              <p:nvPr/>
            </p:nvSpPr>
            <p:spPr>
              <a:xfrm rot="5684906">
                <a:off x="2619263" y="2128500"/>
                <a:ext cx="1280480" cy="1150064"/>
              </a:xfrm>
              <a:prstGeom prst="rect">
                <a:avLst/>
              </a:prstGeom>
              <a:noFill/>
              <a:ln>
                <a:noFill/>
              </a:ln>
            </p:spPr>
            <p:txBody>
              <a:bodyPr wrap="square" rtlCol="0">
                <a:prstTxWarp prst="textCircle">
                  <a:avLst>
                    <a:gd name="adj" fmla="val 10994699"/>
                  </a:avLst>
                </a:prstTxWarp>
                <a:spAutoFit/>
              </a:bodyPr>
              <a:lstStyle/>
              <a:p>
                <a:pPr algn="r"/>
                <a:r>
                  <a:rPr lang="en-US" sz="800" b="1" dirty="0">
                    <a:solidFill>
                      <a:schemeClr val="bg1"/>
                    </a:solidFill>
                    <a:latin typeface="Arial"/>
                    <a:cs typeface="Arial"/>
                  </a:rPr>
                  <a:t>Improve Persistency</a:t>
                </a:r>
              </a:p>
            </p:txBody>
          </p:sp>
          <p:grpSp>
            <p:nvGrpSpPr>
              <p:cNvPr id="73" name="Group 72"/>
              <p:cNvGrpSpPr/>
              <p:nvPr/>
            </p:nvGrpSpPr>
            <p:grpSpPr>
              <a:xfrm>
                <a:off x="2865440" y="2322835"/>
                <a:ext cx="569030" cy="630936"/>
                <a:chOff x="2765442" y="2205333"/>
                <a:chExt cx="624758" cy="692727"/>
              </a:xfrm>
            </p:grpSpPr>
            <p:sp>
              <p:nvSpPr>
                <p:cNvPr id="74" name="Oval 73"/>
                <p:cNvSpPr>
                  <a:spLocks noChangeAspect="1"/>
                </p:cNvSpPr>
                <p:nvPr/>
              </p:nvSpPr>
              <p:spPr>
                <a:xfrm>
                  <a:off x="2765442" y="2205333"/>
                  <a:ext cx="624758" cy="692727"/>
                </a:xfrm>
                <a:prstGeom prst="ellipse">
                  <a:avLst/>
                </a:prstGeom>
                <a:solidFill>
                  <a:srgbClr val="7ACC00"/>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descr="financial_01AA.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2812" y="2346563"/>
                  <a:ext cx="431248" cy="359831"/>
                </a:xfrm>
                <a:prstGeom prst="rect">
                  <a:avLst/>
                </a:prstGeom>
                <a:ln>
                  <a:noFill/>
                </a:ln>
                <a:effectLst>
                  <a:outerShdw blurRad="50800" dist="38100" dir="2700000" algn="tl" rotWithShape="0">
                    <a:prstClr val="black">
                      <a:alpha val="40000"/>
                    </a:prstClr>
                  </a:outerShdw>
                </a:effectLst>
              </p:spPr>
            </p:pic>
          </p:grpSp>
        </p:grpSp>
        <p:grpSp>
          <p:nvGrpSpPr>
            <p:cNvPr id="67" name="Group 66"/>
            <p:cNvGrpSpPr/>
            <p:nvPr/>
          </p:nvGrpSpPr>
          <p:grpSpPr>
            <a:xfrm>
              <a:off x="780060" y="2991914"/>
              <a:ext cx="906587" cy="998460"/>
              <a:chOff x="432592" y="2595520"/>
              <a:chExt cx="906587" cy="998460"/>
            </a:xfrm>
          </p:grpSpPr>
          <p:sp>
            <p:nvSpPr>
              <p:cNvPr id="68" name="TextBox 67"/>
              <p:cNvSpPr txBox="1"/>
              <p:nvPr/>
            </p:nvSpPr>
            <p:spPr>
              <a:xfrm rot="7643274">
                <a:off x="386656" y="2641456"/>
                <a:ext cx="998460" cy="906587"/>
              </a:xfrm>
              <a:prstGeom prst="rect">
                <a:avLst/>
              </a:prstGeom>
              <a:noFill/>
              <a:ln>
                <a:noFill/>
              </a:ln>
            </p:spPr>
            <p:txBody>
              <a:bodyPr wrap="square" rtlCol="0">
                <a:prstTxWarp prst="textCircle">
                  <a:avLst>
                    <a:gd name="adj" fmla="val 12013783"/>
                  </a:avLst>
                </a:prstTxWarp>
                <a:spAutoFit/>
              </a:bodyPr>
              <a:lstStyle/>
              <a:p>
                <a:pPr algn="r"/>
                <a:r>
                  <a:rPr lang="en-US" sz="800" b="1" dirty="0">
                    <a:solidFill>
                      <a:schemeClr val="bg1"/>
                    </a:solidFill>
                    <a:latin typeface="Arial"/>
                    <a:cs typeface="Arial"/>
                  </a:rPr>
                  <a:t>Reduce Reserve Requirements</a:t>
                </a:r>
              </a:p>
            </p:txBody>
          </p:sp>
          <p:grpSp>
            <p:nvGrpSpPr>
              <p:cNvPr id="69" name="Group 68"/>
              <p:cNvGrpSpPr/>
              <p:nvPr/>
            </p:nvGrpSpPr>
            <p:grpSpPr>
              <a:xfrm>
                <a:off x="642356" y="2840922"/>
                <a:ext cx="528299" cy="630936"/>
                <a:chOff x="605294" y="2719716"/>
                <a:chExt cx="580038" cy="692727"/>
              </a:xfrm>
            </p:grpSpPr>
            <p:sp>
              <p:nvSpPr>
                <p:cNvPr id="70" name="Oval 69"/>
                <p:cNvSpPr>
                  <a:spLocks noChangeAspect="1"/>
                </p:cNvSpPr>
                <p:nvPr/>
              </p:nvSpPr>
              <p:spPr>
                <a:xfrm>
                  <a:off x="605294" y="2719716"/>
                  <a:ext cx="580038" cy="692727"/>
                </a:xfrm>
                <a:prstGeom prst="ellipse">
                  <a:avLst/>
                </a:prstGeom>
                <a:solidFill>
                  <a:srgbClr val="7ACC00"/>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1" name="Picture 70" descr="reduce_01A.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4830" y="2840659"/>
                  <a:ext cx="460964" cy="456354"/>
                </a:xfrm>
                <a:prstGeom prst="rect">
                  <a:avLst/>
                </a:prstGeom>
                <a:ln>
                  <a:noFill/>
                </a:ln>
                <a:effectLst>
                  <a:outerShdw blurRad="50800" dist="38100" dir="2700000" algn="tl" rotWithShape="0">
                    <a:prstClr val="black">
                      <a:alpha val="40000"/>
                    </a:prstClr>
                  </a:outerShdw>
                </a:effectLst>
              </p:spPr>
            </p:pic>
          </p:grpSp>
        </p:grpSp>
      </p:grpSp>
      <p:grpSp>
        <p:nvGrpSpPr>
          <p:cNvPr id="100" name="5 group Position for success"/>
          <p:cNvGrpSpPr/>
          <p:nvPr/>
        </p:nvGrpSpPr>
        <p:grpSpPr>
          <a:xfrm>
            <a:off x="5961412" y="2931370"/>
            <a:ext cx="3015104" cy="2134341"/>
            <a:chOff x="5561495" y="4065538"/>
            <a:chExt cx="3806254" cy="2430523"/>
          </a:xfrm>
          <a:effectLst>
            <a:outerShdw blurRad="50800" dist="38100" dir="2700000" algn="tl" rotWithShape="0">
              <a:prstClr val="black">
                <a:alpha val="40000"/>
              </a:prstClr>
            </a:outerShdw>
          </a:effectLst>
        </p:grpSpPr>
        <p:grpSp>
          <p:nvGrpSpPr>
            <p:cNvPr id="101" name="Group 100"/>
            <p:cNvGrpSpPr/>
            <p:nvPr/>
          </p:nvGrpSpPr>
          <p:grpSpPr>
            <a:xfrm>
              <a:off x="5561495" y="4065538"/>
              <a:ext cx="3806254" cy="2430523"/>
              <a:chOff x="5561495" y="4065538"/>
              <a:chExt cx="3806254" cy="2430523"/>
            </a:xfrm>
            <a:effectLst>
              <a:outerShdw blurRad="50800" dist="38100" dir="2700000" algn="tl" rotWithShape="0">
                <a:prstClr val="black">
                  <a:alpha val="40000"/>
                </a:prstClr>
              </a:outerShdw>
            </a:effectLst>
          </p:grpSpPr>
          <p:sp>
            <p:nvSpPr>
              <p:cNvPr id="118" name="Oval 117"/>
              <p:cNvSpPr/>
              <p:nvPr/>
            </p:nvSpPr>
            <p:spPr>
              <a:xfrm>
                <a:off x="5561495" y="4168424"/>
                <a:ext cx="2263565" cy="1562331"/>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p:cNvSpPr/>
              <p:nvPr/>
            </p:nvSpPr>
            <p:spPr>
              <a:xfrm>
                <a:off x="5780268" y="5155846"/>
                <a:ext cx="1588640" cy="1297802"/>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7213462" y="5054216"/>
                <a:ext cx="1454792" cy="1441845"/>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7565366" y="4065538"/>
                <a:ext cx="1802383" cy="1581793"/>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2" name="Title 1"/>
            <p:cNvSpPr txBox="1">
              <a:spLocks/>
            </p:cNvSpPr>
            <p:nvPr/>
          </p:nvSpPr>
          <p:spPr>
            <a:xfrm>
              <a:off x="5731870" y="4546208"/>
              <a:ext cx="1938564" cy="553673"/>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Positioning </a:t>
              </a:r>
            </a:p>
            <a:p>
              <a:pPr algn="ctr">
                <a:lnSpc>
                  <a:spcPct val="90000"/>
                </a:lnSpc>
              </a:pPr>
              <a:r>
                <a:rPr lang="en-US" sz="1600" dirty="0">
                  <a:solidFill>
                    <a:schemeClr val="bg1"/>
                  </a:solidFill>
                  <a:latin typeface="Arial Black"/>
                  <a:cs typeface="Arial Black"/>
                </a:rPr>
                <a:t>for Success</a:t>
              </a:r>
            </a:p>
          </p:txBody>
        </p:sp>
        <p:grpSp>
          <p:nvGrpSpPr>
            <p:cNvPr id="103" name="Group 102"/>
            <p:cNvGrpSpPr/>
            <p:nvPr/>
          </p:nvGrpSpPr>
          <p:grpSpPr>
            <a:xfrm>
              <a:off x="6018567" y="5268977"/>
              <a:ext cx="1194834" cy="1076387"/>
              <a:chOff x="6091133" y="3908262"/>
              <a:chExt cx="1194834" cy="1076387"/>
            </a:xfrm>
          </p:grpSpPr>
          <p:sp>
            <p:nvSpPr>
              <p:cNvPr id="114" name="TextBox 113"/>
              <p:cNvSpPr txBox="1"/>
              <p:nvPr/>
            </p:nvSpPr>
            <p:spPr>
              <a:xfrm rot="15012398">
                <a:off x="6150356" y="3849039"/>
                <a:ext cx="1076387" cy="1194834"/>
              </a:xfrm>
              <a:prstGeom prst="rect">
                <a:avLst/>
              </a:prstGeom>
              <a:noFill/>
            </p:spPr>
            <p:txBody>
              <a:bodyPr wrap="square" rtlCol="0">
                <a:prstTxWarp prst="textCircle">
                  <a:avLst/>
                </a:prstTxWarp>
                <a:spAutoFit/>
              </a:bodyPr>
              <a:lstStyle/>
              <a:p>
                <a:r>
                  <a:rPr lang="en-US" sz="800" b="1" dirty="0">
                    <a:solidFill>
                      <a:schemeClr val="bg1"/>
                    </a:solidFill>
                    <a:latin typeface="Arial"/>
                    <a:cs typeface="Arial"/>
                  </a:rPr>
                  <a:t>Focus on Core: Product, Distribution, Risk Management</a:t>
                </a:r>
              </a:p>
            </p:txBody>
          </p:sp>
          <p:grpSp>
            <p:nvGrpSpPr>
              <p:cNvPr id="115" name="Group 114"/>
              <p:cNvGrpSpPr/>
              <p:nvPr/>
            </p:nvGrpSpPr>
            <p:grpSpPr>
              <a:xfrm>
                <a:off x="6309154" y="4106324"/>
                <a:ext cx="683870" cy="600637"/>
                <a:chOff x="6320169" y="4082926"/>
                <a:chExt cx="683870" cy="600637"/>
              </a:xfrm>
            </p:grpSpPr>
            <p:sp>
              <p:nvSpPr>
                <p:cNvPr id="116" name="Oval 115"/>
                <p:cNvSpPr>
                  <a:spLocks noChangeAspect="1"/>
                </p:cNvSpPr>
                <p:nvPr/>
              </p:nvSpPr>
              <p:spPr>
                <a:xfrm>
                  <a:off x="6320169" y="4082926"/>
                  <a:ext cx="683870" cy="600637"/>
                </a:xfrm>
                <a:prstGeom prst="ellipse">
                  <a:avLst/>
                </a:prstGeom>
                <a:solidFill>
                  <a:srgbClr val="009BDE"/>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pic>
              <p:nvPicPr>
                <p:cNvPr id="117" name="Picture 116" descr="focus_02A.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87965" y="4196542"/>
                  <a:ext cx="564904" cy="455061"/>
                </a:xfrm>
                <a:prstGeom prst="rect">
                  <a:avLst/>
                </a:prstGeom>
                <a:effectLst>
                  <a:outerShdw blurRad="50800" dist="38100" dir="2700000" algn="tl" rotWithShape="0">
                    <a:prstClr val="black">
                      <a:alpha val="40000"/>
                    </a:prstClr>
                  </a:outerShdw>
                </a:effectLst>
              </p:spPr>
            </p:pic>
          </p:grpSp>
        </p:grpSp>
        <p:grpSp>
          <p:nvGrpSpPr>
            <p:cNvPr id="104" name="Group 103"/>
            <p:cNvGrpSpPr/>
            <p:nvPr/>
          </p:nvGrpSpPr>
          <p:grpSpPr>
            <a:xfrm>
              <a:off x="7696349" y="4255358"/>
              <a:ext cx="1513055" cy="1279963"/>
              <a:chOff x="7442344" y="3747360"/>
              <a:chExt cx="1513055" cy="1279963"/>
            </a:xfrm>
          </p:grpSpPr>
          <p:sp>
            <p:nvSpPr>
              <p:cNvPr id="110" name="TextBox 109"/>
              <p:cNvSpPr txBox="1"/>
              <p:nvPr/>
            </p:nvSpPr>
            <p:spPr>
              <a:xfrm rot="14711625">
                <a:off x="7558890" y="3630814"/>
                <a:ext cx="1279963" cy="1513055"/>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Modernize Technology / Retire Systems</a:t>
                </a:r>
              </a:p>
            </p:txBody>
          </p:sp>
          <p:grpSp>
            <p:nvGrpSpPr>
              <p:cNvPr id="111" name="Group 110"/>
              <p:cNvGrpSpPr/>
              <p:nvPr/>
            </p:nvGrpSpPr>
            <p:grpSpPr>
              <a:xfrm>
                <a:off x="7767528" y="3899120"/>
                <a:ext cx="973301" cy="886564"/>
                <a:chOff x="7983784" y="4096516"/>
                <a:chExt cx="1068622" cy="973390"/>
              </a:xfrm>
            </p:grpSpPr>
            <p:sp>
              <p:nvSpPr>
                <p:cNvPr id="112" name="Oval 111"/>
                <p:cNvSpPr>
                  <a:spLocks noChangeAspect="1"/>
                </p:cNvSpPr>
                <p:nvPr/>
              </p:nvSpPr>
              <p:spPr>
                <a:xfrm>
                  <a:off x="7983784" y="4096516"/>
                  <a:ext cx="1068622" cy="973390"/>
                </a:xfrm>
                <a:prstGeom prst="ellipse">
                  <a:avLst/>
                </a:prstGeom>
                <a:solidFill>
                  <a:srgbClr val="009BDE"/>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3" name="Picture 112" descr="modernTechnologyA.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60041" y="4287931"/>
                  <a:ext cx="544286" cy="544286"/>
                </a:xfrm>
                <a:prstGeom prst="rect">
                  <a:avLst/>
                </a:prstGeom>
                <a:effectLst>
                  <a:outerShdw blurRad="50800" dist="38100" dir="2700000" algn="tl" rotWithShape="0">
                    <a:prstClr val="black">
                      <a:alpha val="40000"/>
                    </a:prstClr>
                  </a:outerShdw>
                </a:effectLst>
              </p:spPr>
            </p:pic>
          </p:grpSp>
        </p:grpSp>
        <p:grpSp>
          <p:nvGrpSpPr>
            <p:cNvPr id="105" name="Group 104"/>
            <p:cNvGrpSpPr/>
            <p:nvPr/>
          </p:nvGrpSpPr>
          <p:grpSpPr>
            <a:xfrm>
              <a:off x="7447248" y="5373718"/>
              <a:ext cx="1143249" cy="1001724"/>
              <a:chOff x="7567919" y="5366021"/>
              <a:chExt cx="1143249" cy="1001724"/>
            </a:xfrm>
          </p:grpSpPr>
          <p:sp>
            <p:nvSpPr>
              <p:cNvPr id="106" name="TextBox 105"/>
              <p:cNvSpPr txBox="1"/>
              <p:nvPr/>
            </p:nvSpPr>
            <p:spPr>
              <a:xfrm rot="6037011">
                <a:off x="7638682" y="5295258"/>
                <a:ext cx="1001724" cy="1143249"/>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Ability to Scale</a:t>
                </a:r>
              </a:p>
            </p:txBody>
          </p:sp>
          <p:grpSp>
            <p:nvGrpSpPr>
              <p:cNvPr id="107" name="Group 106"/>
              <p:cNvGrpSpPr/>
              <p:nvPr/>
            </p:nvGrpSpPr>
            <p:grpSpPr>
              <a:xfrm>
                <a:off x="7766559" y="5508079"/>
                <a:ext cx="777219" cy="728164"/>
                <a:chOff x="7678369" y="5419304"/>
                <a:chExt cx="853336" cy="799478"/>
              </a:xfrm>
            </p:grpSpPr>
            <p:sp>
              <p:nvSpPr>
                <p:cNvPr id="108" name="Oval 107"/>
                <p:cNvSpPr>
                  <a:spLocks noChangeAspect="1"/>
                </p:cNvSpPr>
                <p:nvPr/>
              </p:nvSpPr>
              <p:spPr>
                <a:xfrm>
                  <a:off x="7678369" y="5419304"/>
                  <a:ext cx="853336" cy="799478"/>
                </a:xfrm>
                <a:prstGeom prst="ellipse">
                  <a:avLst/>
                </a:prstGeom>
                <a:solidFill>
                  <a:srgbClr val="009BDE"/>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9" name="Picture 108" descr="vise_01A.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21419" y="5632038"/>
                  <a:ext cx="342531" cy="412748"/>
                </a:xfrm>
                <a:prstGeom prst="rect">
                  <a:avLst/>
                </a:prstGeom>
                <a:effectLst>
                  <a:outerShdw blurRad="50800" dist="38100" dir="2700000" algn="tl" rotWithShape="0">
                    <a:prstClr val="black">
                      <a:alpha val="40000"/>
                    </a:prstClr>
                  </a:outerShdw>
                </a:effectLst>
              </p:spPr>
            </p:pic>
          </p:grpSp>
        </p:grpSp>
      </p:grpSp>
      <p:cxnSp>
        <p:nvCxnSpPr>
          <p:cNvPr id="122" name="5 Straight Arrow"/>
          <p:cNvCxnSpPr/>
          <p:nvPr/>
        </p:nvCxnSpPr>
        <p:spPr>
          <a:xfrm>
            <a:off x="5274636" y="3900081"/>
            <a:ext cx="686776" cy="100542"/>
          </a:xfrm>
          <a:prstGeom prst="straightConnector1">
            <a:avLst/>
          </a:prstGeom>
          <a:ln w="76200" cmpd="sng">
            <a:solidFill>
              <a:srgbClr val="009BDE"/>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3" name="1 Straight Arrow"/>
          <p:cNvCxnSpPr/>
          <p:nvPr/>
        </p:nvCxnSpPr>
        <p:spPr>
          <a:xfrm flipH="1">
            <a:off x="2882329" y="3900081"/>
            <a:ext cx="809078" cy="112654"/>
          </a:xfrm>
          <a:prstGeom prst="straightConnector1">
            <a:avLst/>
          </a:prstGeom>
          <a:ln w="76200" cmpd="sng">
            <a:solidFill>
              <a:srgbClr val="4E9D2D"/>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4" name="2 Straight Arrow"/>
          <p:cNvCxnSpPr/>
          <p:nvPr/>
        </p:nvCxnSpPr>
        <p:spPr>
          <a:xfrm flipH="1" flipV="1">
            <a:off x="2547755" y="2403000"/>
            <a:ext cx="1143651" cy="998340"/>
          </a:xfrm>
          <a:prstGeom prst="straightConnector1">
            <a:avLst/>
          </a:prstGeom>
          <a:ln w="76200" cmpd="sng">
            <a:solidFill>
              <a:srgbClr val="7ACC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5" name="4 Straight Arrow"/>
          <p:cNvCxnSpPr/>
          <p:nvPr/>
        </p:nvCxnSpPr>
        <p:spPr>
          <a:xfrm flipV="1">
            <a:off x="5082975" y="2289905"/>
            <a:ext cx="1283700" cy="1111439"/>
          </a:xfrm>
          <a:prstGeom prst="straightConnector1">
            <a:avLst/>
          </a:prstGeom>
          <a:ln w="76200" cmpd="sng">
            <a:solidFill>
              <a:srgbClr val="AC162C"/>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84" name="1 group Improve Service"/>
          <p:cNvGrpSpPr/>
          <p:nvPr/>
        </p:nvGrpSpPr>
        <p:grpSpPr>
          <a:xfrm>
            <a:off x="654371" y="2974977"/>
            <a:ext cx="2315694" cy="1962544"/>
            <a:chOff x="438126" y="4449696"/>
            <a:chExt cx="2467577" cy="2061234"/>
          </a:xfrm>
          <a:effectLst>
            <a:outerShdw blurRad="50800" dist="38100" dir="2700000" algn="tl" rotWithShape="0">
              <a:prstClr val="black">
                <a:alpha val="40000"/>
              </a:prstClr>
            </a:outerShdw>
          </a:effectLst>
        </p:grpSpPr>
        <p:grpSp>
          <p:nvGrpSpPr>
            <p:cNvPr id="85" name="Group 84"/>
            <p:cNvGrpSpPr/>
            <p:nvPr/>
          </p:nvGrpSpPr>
          <p:grpSpPr>
            <a:xfrm>
              <a:off x="438126" y="4449696"/>
              <a:ext cx="2432074" cy="2061234"/>
              <a:chOff x="438126" y="4449696"/>
              <a:chExt cx="2432074" cy="2061234"/>
            </a:xfrm>
            <a:effectLst>
              <a:outerShdw blurRad="50800" dist="38100" dir="2700000" algn="tl" rotWithShape="0">
                <a:prstClr val="black">
                  <a:alpha val="40000"/>
                </a:prstClr>
              </a:outerShdw>
            </a:effectLst>
          </p:grpSpPr>
          <p:sp>
            <p:nvSpPr>
              <p:cNvPr id="97" name="Oval 96"/>
              <p:cNvSpPr/>
              <p:nvPr/>
            </p:nvSpPr>
            <p:spPr>
              <a:xfrm>
                <a:off x="1494766" y="4449696"/>
                <a:ext cx="1375434" cy="1375434"/>
              </a:xfrm>
              <a:prstGeom prst="ellipse">
                <a:avLst/>
              </a:prstGeom>
              <a:solidFill>
                <a:srgbClr val="4E9D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89966" y="5135496"/>
                <a:ext cx="1375434" cy="1375434"/>
              </a:xfrm>
              <a:prstGeom prst="ellipse">
                <a:avLst/>
              </a:prstGeom>
              <a:solidFill>
                <a:srgbClr val="4E9D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438126" y="4536056"/>
                <a:ext cx="1375434" cy="1375434"/>
              </a:xfrm>
              <a:prstGeom prst="ellipse">
                <a:avLst/>
              </a:prstGeom>
              <a:solidFill>
                <a:srgbClr val="4E9D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6" name="Title 1"/>
            <p:cNvSpPr txBox="1">
              <a:spLocks/>
            </p:cNvSpPr>
            <p:nvPr/>
          </p:nvSpPr>
          <p:spPr>
            <a:xfrm>
              <a:off x="1459264" y="4738926"/>
              <a:ext cx="1446439" cy="553674"/>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Improve </a:t>
              </a:r>
            </a:p>
            <a:p>
              <a:pPr algn="ctr">
                <a:lnSpc>
                  <a:spcPct val="90000"/>
                </a:lnSpc>
              </a:pPr>
              <a:r>
                <a:rPr lang="en-US" sz="1600" dirty="0">
                  <a:solidFill>
                    <a:schemeClr val="bg1"/>
                  </a:solidFill>
                  <a:latin typeface="Arial Black"/>
                  <a:cs typeface="Arial Black"/>
                </a:rPr>
                <a:t>Service</a:t>
              </a:r>
            </a:p>
          </p:txBody>
        </p:sp>
        <p:grpSp>
          <p:nvGrpSpPr>
            <p:cNvPr id="87" name="Group 86"/>
            <p:cNvGrpSpPr/>
            <p:nvPr/>
          </p:nvGrpSpPr>
          <p:grpSpPr>
            <a:xfrm>
              <a:off x="688464" y="4773234"/>
              <a:ext cx="877824" cy="877824"/>
              <a:chOff x="819038" y="4469478"/>
              <a:chExt cx="877824" cy="877824"/>
            </a:xfrm>
          </p:grpSpPr>
          <p:sp>
            <p:nvSpPr>
              <p:cNvPr id="93" name="TextBox 92"/>
              <p:cNvSpPr txBox="1"/>
              <p:nvPr/>
            </p:nvSpPr>
            <p:spPr>
              <a:xfrm rot="8837575">
                <a:off x="819038" y="4469478"/>
                <a:ext cx="877824" cy="877824"/>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Improve Customer Service</a:t>
                </a:r>
              </a:p>
            </p:txBody>
          </p:sp>
          <p:grpSp>
            <p:nvGrpSpPr>
              <p:cNvPr id="94" name="Group 93"/>
              <p:cNvGrpSpPr/>
              <p:nvPr/>
            </p:nvGrpSpPr>
            <p:grpSpPr>
              <a:xfrm>
                <a:off x="942482" y="4592922"/>
                <a:ext cx="630936" cy="630936"/>
                <a:chOff x="823142" y="4542754"/>
                <a:chExt cx="692727" cy="692727"/>
              </a:xfrm>
            </p:grpSpPr>
            <p:sp>
              <p:nvSpPr>
                <p:cNvPr id="95" name="Oval 94"/>
                <p:cNvSpPr>
                  <a:spLocks noChangeAspect="1"/>
                </p:cNvSpPr>
                <p:nvPr/>
              </p:nvSpPr>
              <p:spPr>
                <a:xfrm>
                  <a:off x="823142" y="4542754"/>
                  <a:ext cx="692727" cy="692727"/>
                </a:xfrm>
                <a:prstGeom prst="ellipse">
                  <a:avLst/>
                </a:prstGeom>
                <a:solidFill>
                  <a:srgbClr val="4E9D2D"/>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descr="customerService_01A.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68462" y="4654698"/>
                  <a:ext cx="463649" cy="425302"/>
                </a:xfrm>
                <a:prstGeom prst="rect">
                  <a:avLst/>
                </a:prstGeom>
                <a:effectLst>
                  <a:outerShdw blurRad="50800" dist="38100" dir="2700000" algn="tl" rotWithShape="0">
                    <a:prstClr val="black">
                      <a:alpha val="40000"/>
                    </a:prstClr>
                  </a:outerShdw>
                </a:effectLst>
              </p:spPr>
            </p:pic>
          </p:grpSp>
        </p:grpSp>
        <p:grpSp>
          <p:nvGrpSpPr>
            <p:cNvPr id="88" name="Group 87"/>
            <p:cNvGrpSpPr/>
            <p:nvPr/>
          </p:nvGrpSpPr>
          <p:grpSpPr>
            <a:xfrm>
              <a:off x="1420497" y="5444554"/>
              <a:ext cx="877824" cy="877824"/>
              <a:chOff x="1006784" y="5418444"/>
              <a:chExt cx="877824" cy="877824"/>
            </a:xfrm>
          </p:grpSpPr>
          <p:sp>
            <p:nvSpPr>
              <p:cNvPr id="89" name="TextBox 88"/>
              <p:cNvSpPr txBox="1"/>
              <p:nvPr/>
            </p:nvSpPr>
            <p:spPr>
              <a:xfrm rot="14124705">
                <a:off x="1006784" y="5418444"/>
                <a:ext cx="877824" cy="877824"/>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Improve Distributor Experience</a:t>
                </a:r>
              </a:p>
            </p:txBody>
          </p:sp>
          <p:grpSp>
            <p:nvGrpSpPr>
              <p:cNvPr id="90" name="Group 89"/>
              <p:cNvGrpSpPr/>
              <p:nvPr/>
            </p:nvGrpSpPr>
            <p:grpSpPr>
              <a:xfrm>
                <a:off x="1130228" y="5541888"/>
                <a:ext cx="630936" cy="630936"/>
                <a:chOff x="1169943" y="5502951"/>
                <a:chExt cx="692727" cy="692727"/>
              </a:xfrm>
            </p:grpSpPr>
            <p:sp>
              <p:nvSpPr>
                <p:cNvPr id="91" name="Oval 90"/>
                <p:cNvSpPr>
                  <a:spLocks noChangeAspect="1"/>
                </p:cNvSpPr>
                <p:nvPr/>
              </p:nvSpPr>
              <p:spPr>
                <a:xfrm>
                  <a:off x="1169943" y="5502951"/>
                  <a:ext cx="692727" cy="692727"/>
                </a:xfrm>
                <a:prstGeom prst="ellipse">
                  <a:avLst/>
                </a:prstGeom>
                <a:solidFill>
                  <a:srgbClr val="4E9D2D"/>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descr="distributor1A.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79958" y="5647068"/>
                  <a:ext cx="486759" cy="410703"/>
                </a:xfrm>
                <a:prstGeom prst="rect">
                  <a:avLst/>
                </a:prstGeom>
                <a:effectLst>
                  <a:outerShdw blurRad="50800" dist="38100" dir="2700000" algn="tl" rotWithShape="0">
                    <a:prstClr val="black">
                      <a:alpha val="40000"/>
                    </a:prstClr>
                  </a:outerShdw>
                </a:effectLst>
              </p:spPr>
            </p:pic>
          </p:grpSp>
        </p:grpSp>
      </p:grpSp>
      <p:cxnSp>
        <p:nvCxnSpPr>
          <p:cNvPr id="133" name="4 Straight Arrow"/>
          <p:cNvCxnSpPr/>
          <p:nvPr/>
        </p:nvCxnSpPr>
        <p:spPr>
          <a:xfrm flipV="1">
            <a:off x="4468966" y="2795781"/>
            <a:ext cx="0" cy="886265"/>
          </a:xfrm>
          <a:prstGeom prst="straightConnector1">
            <a:avLst/>
          </a:prstGeom>
          <a:ln w="76200" cmpd="sng">
            <a:solidFill>
              <a:srgbClr val="002F87"/>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10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890" y="222717"/>
            <a:ext cx="5730719" cy="499099"/>
          </a:xfrm>
        </p:spPr>
        <p:txBody>
          <a:bodyPr/>
          <a:lstStyle/>
          <a:p>
            <a:r>
              <a:rPr lang="en-US" dirty="0" smtClean="0"/>
              <a:t>Our Market Positioning</a:t>
            </a:r>
            <a:endParaRPr lang="en-US" dirty="0"/>
          </a:p>
        </p:txBody>
      </p:sp>
      <p:sp>
        <p:nvSpPr>
          <p:cNvPr id="36" name="Slide Number Placeholder 3"/>
          <p:cNvSpPr>
            <a:spLocks noGrp="1"/>
          </p:cNvSpPr>
          <p:nvPr>
            <p:ph type="sldNum" sz="quarter" idx="12"/>
          </p:nvPr>
        </p:nvSpPr>
        <p:spPr>
          <a:xfrm>
            <a:off x="7061963" y="4885412"/>
            <a:ext cx="654171" cy="160019"/>
          </a:xfrm>
        </p:spPr>
        <p:txBody>
          <a:bodyPr/>
          <a:lstStyle/>
          <a:p>
            <a:fld id="{AF88E988-FB04-AB4E-BE5A-59F242AF7F7A}" type="slidenum">
              <a:rPr lang="en-US" smtClean="0">
                <a:solidFill>
                  <a:srgbClr val="A5A5A5"/>
                </a:solidFill>
              </a:rPr>
              <a:pPr/>
              <a:t>5</a:t>
            </a:fld>
            <a:endParaRPr lang="en-US" dirty="0">
              <a:solidFill>
                <a:srgbClr val="A5A5A5"/>
              </a:solidFill>
            </a:endParaRPr>
          </a:p>
        </p:txBody>
      </p:sp>
      <p:sp>
        <p:nvSpPr>
          <p:cNvPr id="78" name="Shape 224"/>
          <p:cNvSpPr/>
          <p:nvPr/>
        </p:nvSpPr>
        <p:spPr>
          <a:xfrm rot="10800000">
            <a:off x="1479287" y="1170386"/>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76" name="Shape 277"/>
          <p:cNvSpPr/>
          <p:nvPr/>
        </p:nvSpPr>
        <p:spPr>
          <a:xfrm>
            <a:off x="2056442" y="1393113"/>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pic>
        <p:nvPicPr>
          <p:cNvPr id="20" name="Picture 19"/>
          <p:cNvPicPr>
            <a:picLocks noChangeAspect="1"/>
          </p:cNvPicPr>
          <p:nvPr/>
        </p:nvPicPr>
        <p:blipFill>
          <a:blip r:embed="rId3"/>
          <a:stretch>
            <a:fillRect/>
          </a:stretch>
        </p:blipFill>
        <p:spPr>
          <a:xfrm>
            <a:off x="1608437" y="1416667"/>
            <a:ext cx="325413" cy="433886"/>
          </a:xfrm>
          <a:prstGeom prst="rect">
            <a:avLst/>
          </a:prstGeom>
        </p:spPr>
      </p:pic>
      <p:sp>
        <p:nvSpPr>
          <p:cNvPr id="27" name="TextBox 26"/>
          <p:cNvSpPr txBox="1"/>
          <p:nvPr/>
        </p:nvSpPr>
        <p:spPr>
          <a:xfrm>
            <a:off x="2106575" y="1279229"/>
            <a:ext cx="2377651" cy="1208023"/>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Help clients launch </a:t>
            </a:r>
            <a:br>
              <a:rPr lang="en-US" sz="1425" b="1" dirty="0">
                <a:solidFill>
                  <a:srgbClr val="011E74"/>
                </a:solidFill>
              </a:rPr>
            </a:br>
            <a:r>
              <a:rPr lang="en-US" sz="1425" b="1" dirty="0">
                <a:solidFill>
                  <a:srgbClr val="011E74"/>
                </a:solidFill>
              </a:rPr>
              <a:t>new annuity products faster</a:t>
            </a:r>
          </a:p>
          <a:p>
            <a:pPr defTabSz="342900">
              <a:lnSpc>
                <a:spcPts val="1088"/>
              </a:lnSpc>
            </a:pPr>
            <a:r>
              <a:rPr lang="en-US" sz="825" dirty="0">
                <a:solidFill>
                  <a:srgbClr val="000000"/>
                </a:solidFill>
              </a:rPr>
              <a:t>Up to a third faster and at a third less cost </a:t>
            </a:r>
            <a:br>
              <a:rPr lang="en-US" sz="825" dirty="0">
                <a:solidFill>
                  <a:srgbClr val="000000"/>
                </a:solidFill>
              </a:rPr>
            </a:br>
            <a:r>
              <a:rPr lang="en-US" sz="825" dirty="0">
                <a:solidFill>
                  <a:srgbClr val="000000"/>
                </a:solidFill>
              </a:rPr>
              <a:t>than over-taxed internal teams and outmoded legacy systems</a:t>
            </a:r>
            <a:endParaRPr lang="en-US" sz="900" dirty="0">
              <a:solidFill>
                <a:srgbClr val="000000"/>
              </a:solidFill>
            </a:endParaRPr>
          </a:p>
        </p:txBody>
      </p:sp>
      <p:sp>
        <p:nvSpPr>
          <p:cNvPr id="28" name="Shape 224"/>
          <p:cNvSpPr/>
          <p:nvPr/>
        </p:nvSpPr>
        <p:spPr>
          <a:xfrm rot="10800000">
            <a:off x="4640885" y="1170386"/>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9" name="Shape 277"/>
          <p:cNvSpPr/>
          <p:nvPr/>
        </p:nvSpPr>
        <p:spPr>
          <a:xfrm>
            <a:off x="5218040" y="1393113"/>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sp>
        <p:nvSpPr>
          <p:cNvPr id="31" name="TextBox 30"/>
          <p:cNvSpPr txBox="1"/>
          <p:nvPr/>
        </p:nvSpPr>
        <p:spPr>
          <a:xfrm>
            <a:off x="5268177" y="1279229"/>
            <a:ext cx="2226124" cy="1066959"/>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Continue to grow annuity block with new conversions</a:t>
            </a:r>
          </a:p>
          <a:p>
            <a:pPr defTabSz="342900">
              <a:lnSpc>
                <a:spcPts val="1088"/>
              </a:lnSpc>
            </a:pPr>
            <a:r>
              <a:rPr lang="en-US" sz="825" dirty="0">
                <a:solidFill>
                  <a:srgbClr val="000000"/>
                </a:solidFill>
              </a:rPr>
              <a:t>Leverage our market leadership to grow annuity block of business</a:t>
            </a:r>
            <a:endParaRPr lang="en-US" sz="900" dirty="0">
              <a:solidFill>
                <a:srgbClr val="000000"/>
              </a:solidFill>
            </a:endParaRPr>
          </a:p>
        </p:txBody>
      </p:sp>
      <p:sp>
        <p:nvSpPr>
          <p:cNvPr id="32" name="Shape 224"/>
          <p:cNvSpPr/>
          <p:nvPr/>
        </p:nvSpPr>
        <p:spPr>
          <a:xfrm rot="10800000">
            <a:off x="1479287" y="2955611"/>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33" name="Shape 277"/>
          <p:cNvSpPr/>
          <p:nvPr/>
        </p:nvSpPr>
        <p:spPr>
          <a:xfrm>
            <a:off x="2056442" y="3178338"/>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sp>
        <p:nvSpPr>
          <p:cNvPr id="35" name="TextBox 34"/>
          <p:cNvSpPr txBox="1"/>
          <p:nvPr/>
        </p:nvSpPr>
        <p:spPr>
          <a:xfrm>
            <a:off x="2106572" y="3064454"/>
            <a:ext cx="2451722" cy="1002839"/>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Invest in new Digital &amp; Life capabilities</a:t>
            </a:r>
          </a:p>
          <a:p>
            <a:pPr defTabSz="342900">
              <a:lnSpc>
                <a:spcPts val="1088"/>
              </a:lnSpc>
            </a:pPr>
            <a:r>
              <a:rPr lang="en-US" sz="825" dirty="0">
                <a:solidFill>
                  <a:srgbClr val="000000"/>
                </a:solidFill>
              </a:rPr>
              <a:t>Leverage capital investment and vendor echo system to build the industry disrupting “No Touch” Digital Life platform</a:t>
            </a:r>
            <a:endParaRPr lang="en-US" sz="900" kern="0" spc="-15" dirty="0">
              <a:solidFill>
                <a:srgbClr val="000000"/>
              </a:solidFill>
            </a:endParaRPr>
          </a:p>
        </p:txBody>
      </p:sp>
      <p:sp>
        <p:nvSpPr>
          <p:cNvPr id="37" name="Shape 224"/>
          <p:cNvSpPr/>
          <p:nvPr/>
        </p:nvSpPr>
        <p:spPr>
          <a:xfrm rot="10800000">
            <a:off x="4640885" y="2955611"/>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38" name="Shape 277"/>
          <p:cNvSpPr/>
          <p:nvPr/>
        </p:nvSpPr>
        <p:spPr>
          <a:xfrm>
            <a:off x="5218040" y="3178338"/>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sp>
        <p:nvSpPr>
          <p:cNvPr id="40" name="TextBox 39"/>
          <p:cNvSpPr txBox="1"/>
          <p:nvPr/>
        </p:nvSpPr>
        <p:spPr>
          <a:xfrm>
            <a:off x="5268170" y="3064454"/>
            <a:ext cx="2416632" cy="1066959"/>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Grow Life block with strategic partnerships and anchor clients</a:t>
            </a:r>
          </a:p>
          <a:p>
            <a:pPr defTabSz="342900">
              <a:lnSpc>
                <a:spcPts val="1088"/>
              </a:lnSpc>
            </a:pPr>
            <a:r>
              <a:rPr lang="en-US" sz="825" dirty="0">
                <a:solidFill>
                  <a:srgbClr val="000000"/>
                </a:solidFill>
              </a:rPr>
              <a:t>Be selective on partnerships around Life to anchor clients and strategic partnerships</a:t>
            </a:r>
            <a:endParaRPr lang="en-US" sz="900" dirty="0">
              <a:solidFill>
                <a:srgbClr val="000000"/>
              </a:solidFill>
            </a:endParaRPr>
          </a:p>
        </p:txBody>
      </p:sp>
      <p:pic>
        <p:nvPicPr>
          <p:cNvPr id="41" name="Picture 40"/>
          <p:cNvPicPr>
            <a:picLocks noChangeAspect="1"/>
          </p:cNvPicPr>
          <p:nvPr/>
        </p:nvPicPr>
        <p:blipFill>
          <a:blip r:embed="rId4"/>
          <a:stretch>
            <a:fillRect/>
          </a:stretch>
        </p:blipFill>
        <p:spPr>
          <a:xfrm>
            <a:off x="4811513" y="1433631"/>
            <a:ext cx="266939" cy="355918"/>
          </a:xfrm>
          <a:prstGeom prst="rect">
            <a:avLst/>
          </a:prstGeom>
        </p:spPr>
      </p:pic>
      <p:pic>
        <p:nvPicPr>
          <p:cNvPr id="42" name="Picture 41"/>
          <p:cNvPicPr>
            <a:picLocks noChangeAspect="1"/>
          </p:cNvPicPr>
          <p:nvPr/>
        </p:nvPicPr>
        <p:blipFill>
          <a:blip r:embed="rId5"/>
          <a:stretch>
            <a:fillRect/>
          </a:stretch>
        </p:blipFill>
        <p:spPr>
          <a:xfrm>
            <a:off x="4755232" y="3256698"/>
            <a:ext cx="348461" cy="470280"/>
          </a:xfrm>
          <a:prstGeom prst="rect">
            <a:avLst/>
          </a:prstGeom>
        </p:spPr>
      </p:pic>
      <p:pic>
        <p:nvPicPr>
          <p:cNvPr id="43" name="Picture 42"/>
          <p:cNvPicPr>
            <a:picLocks noChangeAspect="1"/>
          </p:cNvPicPr>
          <p:nvPr/>
        </p:nvPicPr>
        <p:blipFill>
          <a:blip r:embed="rId6"/>
          <a:stretch>
            <a:fillRect/>
          </a:stretch>
        </p:blipFill>
        <p:spPr>
          <a:xfrm>
            <a:off x="1617208" y="3178338"/>
            <a:ext cx="254708" cy="480138"/>
          </a:xfrm>
          <a:prstGeom prst="rect">
            <a:avLst/>
          </a:prstGeom>
        </p:spPr>
      </p:pic>
      <p:sp>
        <p:nvSpPr>
          <p:cNvPr id="23" name="Shape 224"/>
          <p:cNvSpPr/>
          <p:nvPr/>
        </p:nvSpPr>
        <p:spPr>
          <a:xfrm rot="10800000">
            <a:off x="1479287" y="269213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4" name="Shape 224"/>
          <p:cNvSpPr/>
          <p:nvPr/>
        </p:nvSpPr>
        <p:spPr>
          <a:xfrm rot="10800000">
            <a:off x="4640885" y="269213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5" name="Shape 224"/>
          <p:cNvSpPr/>
          <p:nvPr/>
        </p:nvSpPr>
        <p:spPr>
          <a:xfrm rot="10800000">
            <a:off x="1479287" y="447544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6" name="Shape 224"/>
          <p:cNvSpPr/>
          <p:nvPr/>
        </p:nvSpPr>
        <p:spPr>
          <a:xfrm rot="10800000">
            <a:off x="4640885" y="447544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Tree>
    <p:extLst>
      <p:ext uri="{BB962C8B-B14F-4D97-AF65-F5344CB8AC3E}">
        <p14:creationId xmlns:p14="http://schemas.microsoft.com/office/powerpoint/2010/main" val="101727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latin typeface="Calibri Light" panose="020F0302020204030204" pitchFamily="34" charset="0"/>
              </a:rPr>
              <a:t>Industry Analyst Recognitions</a:t>
            </a:r>
          </a:p>
        </p:txBody>
      </p:sp>
      <p:cxnSp>
        <p:nvCxnSpPr>
          <p:cNvPr id="57" name="Straight Connector 56"/>
          <p:cNvCxnSpPr/>
          <p:nvPr/>
        </p:nvCxnSpPr>
        <p:spPr>
          <a:xfrm>
            <a:off x="273101" y="2535415"/>
            <a:ext cx="0" cy="1645920"/>
          </a:xfrm>
          <a:prstGeom prst="line">
            <a:avLst/>
          </a:prstGeom>
          <a:ln>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pPr defTabSz="914378"/>
            <a:fld id="{AF88E988-FB04-AB4E-BE5A-59F242AF7F7A}" type="slidenum">
              <a:rPr lang="en-US">
                <a:solidFill>
                  <a:srgbClr val="A5A5A5"/>
                </a:solidFill>
                <a:latin typeface="Calibri"/>
              </a:rPr>
              <a:pPr defTabSz="914378"/>
              <a:t>6</a:t>
            </a:fld>
            <a:endParaRPr lang="en-US" dirty="0">
              <a:solidFill>
                <a:srgbClr val="A5A5A5"/>
              </a:solidFill>
              <a:latin typeface="Calibri"/>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352550"/>
            <a:ext cx="1708384" cy="609600"/>
          </a:xfrm>
          <a:prstGeom prst="rect">
            <a:avLst/>
          </a:prstGeom>
        </p:spPr>
      </p:pic>
      <p:cxnSp>
        <p:nvCxnSpPr>
          <p:cNvPr id="59" name="Straight Connector 58"/>
          <p:cNvCxnSpPr/>
          <p:nvPr/>
        </p:nvCxnSpPr>
        <p:spPr>
          <a:xfrm>
            <a:off x="7248079" y="2535415"/>
            <a:ext cx="0" cy="1645920"/>
          </a:xfrm>
          <a:prstGeom prst="line">
            <a:avLst/>
          </a:prstGeom>
          <a:ln>
            <a:solidFill>
              <a:schemeClr val="tx2">
                <a:alpha val="29000"/>
              </a:schemeClr>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1" y="1410171"/>
            <a:ext cx="1459949" cy="551980"/>
          </a:xfrm>
          <a:prstGeom prst="rect">
            <a:avLst/>
          </a:prstGeom>
        </p:spPr>
      </p:pic>
      <p:cxnSp>
        <p:nvCxnSpPr>
          <p:cNvPr id="32" name="Straight Connector 31"/>
          <p:cNvCxnSpPr/>
          <p:nvPr/>
        </p:nvCxnSpPr>
        <p:spPr>
          <a:xfrm>
            <a:off x="390079" y="2419350"/>
            <a:ext cx="5988696" cy="0"/>
          </a:xfrm>
          <a:prstGeom prst="line">
            <a:avLst/>
          </a:prstGeom>
          <a:ln>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393807" y="2125707"/>
            <a:ext cx="830107" cy="276999"/>
          </a:xfrm>
          <a:prstGeom prst="rect">
            <a:avLst/>
          </a:prstGeom>
        </p:spPr>
        <p:txBody>
          <a:bodyPr wrap="square">
            <a:spAutoFit/>
          </a:bodyPr>
          <a:lstStyle/>
          <a:p>
            <a:pPr defTabSz="914378"/>
            <a:r>
              <a:rPr lang="en-US" sz="1200">
                <a:solidFill>
                  <a:srgbClr val="2A2A2A"/>
                </a:solidFill>
                <a:latin typeface="Calibri"/>
              </a:rPr>
              <a:t>2016</a:t>
            </a:r>
            <a:endParaRPr lang="en-US" sz="1200" dirty="0">
              <a:solidFill>
                <a:srgbClr val="2A2A2A"/>
              </a:solidFill>
              <a:latin typeface="Calibri"/>
            </a:endParaRPr>
          </a:p>
        </p:txBody>
      </p:sp>
      <p:sp>
        <p:nvSpPr>
          <p:cNvPr id="39" name="Rectangle 38"/>
          <p:cNvSpPr/>
          <p:nvPr/>
        </p:nvSpPr>
        <p:spPr>
          <a:xfrm>
            <a:off x="1905001" y="2116214"/>
            <a:ext cx="830107" cy="276999"/>
          </a:xfrm>
          <a:prstGeom prst="rect">
            <a:avLst/>
          </a:prstGeom>
        </p:spPr>
        <p:txBody>
          <a:bodyPr wrap="square">
            <a:spAutoFit/>
          </a:bodyPr>
          <a:lstStyle/>
          <a:p>
            <a:pPr defTabSz="914378"/>
            <a:r>
              <a:rPr lang="en-US" sz="1200" dirty="0">
                <a:solidFill>
                  <a:srgbClr val="2A2A2A"/>
                </a:solidFill>
                <a:latin typeface="Calibri"/>
              </a:rPr>
              <a:t>2017</a:t>
            </a:r>
          </a:p>
        </p:txBody>
      </p:sp>
      <p:sp>
        <p:nvSpPr>
          <p:cNvPr id="35" name="Oval 34"/>
          <p:cNvSpPr/>
          <p:nvPr/>
        </p:nvSpPr>
        <p:spPr>
          <a:xfrm>
            <a:off x="152400" y="2324788"/>
            <a:ext cx="241402" cy="241400"/>
          </a:xfrm>
          <a:prstGeom prst="ellipse">
            <a:avLst/>
          </a:prstGeom>
          <a:solidFill>
            <a:schemeClr val="bg1"/>
          </a:solidFill>
          <a:ln w="285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en-US">
              <a:solidFill>
                <a:prstClr val="white"/>
              </a:solidFill>
              <a:latin typeface="Calibri"/>
            </a:endParaRPr>
          </a:p>
        </p:txBody>
      </p:sp>
      <p:sp>
        <p:nvSpPr>
          <p:cNvPr id="40" name="Rectangle 39"/>
          <p:cNvSpPr/>
          <p:nvPr/>
        </p:nvSpPr>
        <p:spPr>
          <a:xfrm>
            <a:off x="3733801" y="2088413"/>
            <a:ext cx="830107" cy="276999"/>
          </a:xfrm>
          <a:prstGeom prst="rect">
            <a:avLst/>
          </a:prstGeom>
        </p:spPr>
        <p:txBody>
          <a:bodyPr wrap="square">
            <a:spAutoFit/>
          </a:bodyPr>
          <a:lstStyle/>
          <a:p>
            <a:pPr defTabSz="914378"/>
            <a:r>
              <a:rPr lang="en-US" sz="1200" dirty="0">
                <a:solidFill>
                  <a:srgbClr val="2A2A2A"/>
                </a:solidFill>
                <a:latin typeface="Calibri"/>
              </a:rPr>
              <a:t>2017</a:t>
            </a:r>
          </a:p>
        </p:txBody>
      </p:sp>
      <p:cxnSp>
        <p:nvCxnSpPr>
          <p:cNvPr id="61" name="Straight Connector 60"/>
          <p:cNvCxnSpPr/>
          <p:nvPr/>
        </p:nvCxnSpPr>
        <p:spPr>
          <a:xfrm>
            <a:off x="5444679" y="2535415"/>
            <a:ext cx="0" cy="1645920"/>
          </a:xfrm>
          <a:prstGeom prst="line">
            <a:avLst/>
          </a:prstGeom>
          <a:ln>
            <a:solidFill>
              <a:schemeClr val="tx2">
                <a:alpha val="29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440680" y="2418334"/>
            <a:ext cx="3474720" cy="0"/>
          </a:xfrm>
          <a:prstGeom prst="line">
            <a:avLst/>
          </a:prstGeom>
          <a:ln>
            <a:solidFill>
              <a:schemeClr val="tx2"/>
            </a:solidFill>
            <a:prstDash val="sysDash"/>
            <a:tailEnd type="triangle" w="lg" len="lg"/>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7115879" y="2324788"/>
            <a:ext cx="241402" cy="241400"/>
          </a:xfrm>
          <a:prstGeom prst="ellips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en-US">
              <a:solidFill>
                <a:prstClr val="white"/>
              </a:solidFill>
              <a:latin typeface="Calibri"/>
            </a:endParaRPr>
          </a:p>
        </p:txBody>
      </p:sp>
      <p:sp>
        <p:nvSpPr>
          <p:cNvPr id="44" name="Rectangle 43"/>
          <p:cNvSpPr/>
          <p:nvPr/>
        </p:nvSpPr>
        <p:spPr>
          <a:xfrm>
            <a:off x="304801" y="2495551"/>
            <a:ext cx="1524000" cy="1492716"/>
          </a:xfrm>
          <a:prstGeom prst="rect">
            <a:avLst/>
          </a:prstGeom>
        </p:spPr>
        <p:txBody>
          <a:bodyPr wrap="square">
            <a:spAutoFit/>
          </a:bodyPr>
          <a:lstStyle/>
          <a:p>
            <a:pPr defTabSz="914378"/>
            <a:r>
              <a:rPr lang="en-US" sz="1300" dirty="0">
                <a:solidFill>
                  <a:srgbClr val="2A2A2A"/>
                </a:solidFill>
                <a:latin typeface="Calibri"/>
              </a:rPr>
              <a:t>Recognized as a Leader in NelsonHall's 2016 NEAT Vendor Evaluation for Life, Annuities and Pensions BPO</a:t>
            </a:r>
            <a:endParaRPr lang="en-US" sz="1300" dirty="0">
              <a:solidFill>
                <a:srgbClr val="000000"/>
              </a:solidFill>
              <a:latin typeface="Calibri"/>
            </a:endParaRPr>
          </a:p>
        </p:txBody>
      </p:sp>
      <p:sp>
        <p:nvSpPr>
          <p:cNvPr id="55" name="Rectangle 54"/>
          <p:cNvSpPr/>
          <p:nvPr/>
        </p:nvSpPr>
        <p:spPr>
          <a:xfrm>
            <a:off x="1905000" y="2495551"/>
            <a:ext cx="1752600" cy="1492716"/>
          </a:xfrm>
          <a:prstGeom prst="rect">
            <a:avLst/>
          </a:prstGeom>
        </p:spPr>
        <p:txBody>
          <a:bodyPr wrap="square">
            <a:spAutoFit/>
          </a:bodyPr>
          <a:lstStyle/>
          <a:p>
            <a:pPr defTabSz="914378"/>
            <a:r>
              <a:rPr lang="en-US" sz="1300" dirty="0">
                <a:solidFill>
                  <a:srgbClr val="2A2A2A"/>
                </a:solidFill>
                <a:latin typeface="Calibri"/>
              </a:rPr>
              <a:t>Named both a ‘Leader’ and a ‘Star Performer’ in Everest Group PEAK Matrix™ Assessment Report 2017 for Life and Pensions Insurance BPO</a:t>
            </a:r>
          </a:p>
        </p:txBody>
      </p:sp>
      <p:sp>
        <p:nvSpPr>
          <p:cNvPr id="56" name="Rectangle 55"/>
          <p:cNvSpPr/>
          <p:nvPr/>
        </p:nvSpPr>
        <p:spPr>
          <a:xfrm>
            <a:off x="3733802" y="2526835"/>
            <a:ext cx="1752599" cy="1492716"/>
          </a:xfrm>
          <a:prstGeom prst="rect">
            <a:avLst/>
          </a:prstGeom>
        </p:spPr>
        <p:txBody>
          <a:bodyPr wrap="square">
            <a:spAutoFit/>
          </a:bodyPr>
          <a:lstStyle/>
          <a:p>
            <a:pPr defTabSz="914378"/>
            <a:r>
              <a:rPr lang="en-US" sz="1300" dirty="0">
                <a:solidFill>
                  <a:srgbClr val="2A2A2A"/>
                </a:solidFill>
                <a:latin typeface="Calibri"/>
              </a:rPr>
              <a:t>Named Industry Visionary on Gartner’s 2017 Competitive Landscape: IT Service Providers to the Global Insurance Industry Report  </a:t>
            </a:r>
          </a:p>
        </p:txBody>
      </p:sp>
      <p:sp>
        <p:nvSpPr>
          <p:cNvPr id="36" name="Oval 35"/>
          <p:cNvSpPr/>
          <p:nvPr/>
        </p:nvSpPr>
        <p:spPr>
          <a:xfrm>
            <a:off x="5321199" y="2330350"/>
            <a:ext cx="241402" cy="241400"/>
          </a:xfrm>
          <a:prstGeom prst="ellips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en-US">
              <a:solidFill>
                <a:prstClr val="white"/>
              </a:solidFill>
              <a:latin typeface="Calibri"/>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276351"/>
            <a:ext cx="1377438" cy="774809"/>
          </a:xfrm>
          <a:prstGeom prst="rect">
            <a:avLst/>
          </a:prstGeom>
        </p:spPr>
      </p:pic>
      <p:cxnSp>
        <p:nvCxnSpPr>
          <p:cNvPr id="21" name="Straight Connector 20"/>
          <p:cNvCxnSpPr/>
          <p:nvPr/>
        </p:nvCxnSpPr>
        <p:spPr>
          <a:xfrm>
            <a:off x="1837879" y="2535415"/>
            <a:ext cx="0" cy="1645920"/>
          </a:xfrm>
          <a:prstGeom prst="line">
            <a:avLst/>
          </a:prstGeom>
          <a:ln>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41279" y="2535415"/>
            <a:ext cx="0" cy="1645920"/>
          </a:xfrm>
          <a:prstGeom prst="line">
            <a:avLst/>
          </a:prstGeom>
          <a:ln>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712502" y="2343151"/>
            <a:ext cx="241402" cy="241400"/>
          </a:xfrm>
          <a:prstGeom prst="ellipse">
            <a:avLst/>
          </a:prstGeom>
          <a:solidFill>
            <a:schemeClr val="bg1"/>
          </a:solidFill>
          <a:ln w="285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en-US">
              <a:solidFill>
                <a:prstClr val="white"/>
              </a:solidFill>
              <a:latin typeface="Calibri"/>
            </a:endParaRPr>
          </a:p>
        </p:txBody>
      </p:sp>
      <p:sp>
        <p:nvSpPr>
          <p:cNvPr id="24" name="Oval 23"/>
          <p:cNvSpPr/>
          <p:nvPr/>
        </p:nvSpPr>
        <p:spPr>
          <a:xfrm>
            <a:off x="3525672" y="2343151"/>
            <a:ext cx="241402" cy="241400"/>
          </a:xfrm>
          <a:prstGeom prst="ellipse">
            <a:avLst/>
          </a:prstGeom>
          <a:solidFill>
            <a:schemeClr val="bg1"/>
          </a:solidFill>
          <a:ln w="285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en-US">
              <a:solidFill>
                <a:prstClr val="white"/>
              </a:solidFill>
              <a:latin typeface="Calibri"/>
            </a:endParaRPr>
          </a:p>
        </p:txBody>
      </p:sp>
      <p:pic>
        <p:nvPicPr>
          <p:cNvPr id="1026" name="Picture 2" descr="Image result for https://www.hfsresearch.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1276350"/>
            <a:ext cx="160233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1504950"/>
            <a:ext cx="1604207" cy="3048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7399494" y="2088413"/>
            <a:ext cx="830107" cy="276999"/>
          </a:xfrm>
          <a:prstGeom prst="rect">
            <a:avLst/>
          </a:prstGeom>
        </p:spPr>
        <p:txBody>
          <a:bodyPr wrap="square">
            <a:spAutoFit/>
          </a:bodyPr>
          <a:lstStyle/>
          <a:p>
            <a:pPr defTabSz="914378"/>
            <a:r>
              <a:rPr lang="en-US" sz="1200" dirty="0">
                <a:solidFill>
                  <a:srgbClr val="2A2A2A"/>
                </a:solidFill>
                <a:latin typeface="Calibri"/>
              </a:rPr>
              <a:t>2018</a:t>
            </a:r>
          </a:p>
        </p:txBody>
      </p:sp>
      <p:sp>
        <p:nvSpPr>
          <p:cNvPr id="29" name="Rectangle 28"/>
          <p:cNvSpPr/>
          <p:nvPr/>
        </p:nvSpPr>
        <p:spPr>
          <a:xfrm>
            <a:off x="5486401" y="2088413"/>
            <a:ext cx="830107" cy="276999"/>
          </a:xfrm>
          <a:prstGeom prst="rect">
            <a:avLst/>
          </a:prstGeom>
        </p:spPr>
        <p:txBody>
          <a:bodyPr wrap="square">
            <a:spAutoFit/>
          </a:bodyPr>
          <a:lstStyle/>
          <a:p>
            <a:pPr defTabSz="914378"/>
            <a:r>
              <a:rPr lang="en-US" sz="1200" dirty="0">
                <a:solidFill>
                  <a:srgbClr val="2A2A2A"/>
                </a:solidFill>
                <a:latin typeface="Calibri"/>
              </a:rPr>
              <a:t>2018</a:t>
            </a:r>
          </a:p>
        </p:txBody>
      </p:sp>
      <p:sp>
        <p:nvSpPr>
          <p:cNvPr id="31" name="Rectangle 30"/>
          <p:cNvSpPr/>
          <p:nvPr/>
        </p:nvSpPr>
        <p:spPr>
          <a:xfrm>
            <a:off x="5486402" y="2495551"/>
            <a:ext cx="1752599" cy="1292662"/>
          </a:xfrm>
          <a:prstGeom prst="rect">
            <a:avLst/>
          </a:prstGeom>
        </p:spPr>
        <p:txBody>
          <a:bodyPr wrap="square">
            <a:spAutoFit/>
          </a:bodyPr>
          <a:lstStyle/>
          <a:p>
            <a:pPr defTabSz="914378"/>
            <a:r>
              <a:rPr lang="en-US" sz="1300" dirty="0">
                <a:solidFill>
                  <a:srgbClr val="000000"/>
                </a:solidFill>
                <a:latin typeface="Calibri"/>
              </a:rPr>
              <a:t>Recognized as a High Performer on the HFS Research’s Industry Blueprint: Insurance Operations Services 2018  </a:t>
            </a:r>
          </a:p>
        </p:txBody>
      </p:sp>
      <p:sp>
        <p:nvSpPr>
          <p:cNvPr id="34" name="Rectangle 33"/>
          <p:cNvSpPr/>
          <p:nvPr/>
        </p:nvSpPr>
        <p:spPr>
          <a:xfrm>
            <a:off x="7239001" y="2495551"/>
            <a:ext cx="1752599" cy="1492716"/>
          </a:xfrm>
          <a:prstGeom prst="rect">
            <a:avLst/>
          </a:prstGeom>
        </p:spPr>
        <p:txBody>
          <a:bodyPr wrap="square">
            <a:spAutoFit/>
          </a:bodyPr>
          <a:lstStyle/>
          <a:p>
            <a:pPr defTabSz="914378"/>
            <a:r>
              <a:rPr lang="en-US" sz="1300" dirty="0">
                <a:solidFill>
                  <a:srgbClr val="000000"/>
                </a:solidFill>
                <a:latin typeface="Calibri"/>
              </a:rPr>
              <a:t>Positioned strongly for capabilities across both life insurance and annuities in 2018 Novarica Market Navigator BPO-BPaaS Report </a:t>
            </a:r>
          </a:p>
        </p:txBody>
      </p:sp>
    </p:spTree>
    <p:extLst>
      <p:ext uri="{BB962C8B-B14F-4D97-AF65-F5344CB8AC3E}">
        <p14:creationId xmlns:p14="http://schemas.microsoft.com/office/powerpoint/2010/main" val="1082901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P" descr="C:\Users\setter\Pictures\shokunin-world-map-more-detail.png"/>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35961" y="973031"/>
            <a:ext cx="8157995" cy="35401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itle MId west"/>
          <p:cNvSpPr txBox="1"/>
          <p:nvPr/>
        </p:nvSpPr>
        <p:spPr>
          <a:xfrm>
            <a:off x="1705062" y="4221729"/>
            <a:ext cx="5475180" cy="646331"/>
          </a:xfrm>
          <a:prstGeom prst="rect">
            <a:avLst/>
          </a:prstGeom>
          <a:noFill/>
        </p:spPr>
        <p:txBody>
          <a:bodyPr wrap="square" rtlCol="0">
            <a:spAutoFit/>
          </a:bodyPr>
          <a:lstStyle/>
          <a:p>
            <a:pPr algn="ctr" defTabSz="914400"/>
            <a:r>
              <a:rPr lang="en-US" sz="3600" dirty="0" smtClean="0">
                <a:latin typeface="+mj-lt"/>
              </a:rPr>
              <a:t>Mid-West</a:t>
            </a:r>
            <a:endParaRPr lang="en-US" sz="3600" dirty="0">
              <a:latin typeface="+mj-lt"/>
            </a:endParaRPr>
          </a:p>
        </p:txBody>
      </p:sp>
      <p:sp>
        <p:nvSpPr>
          <p:cNvPr id="2" name="Title 1"/>
          <p:cNvSpPr>
            <a:spLocks noGrp="1"/>
          </p:cNvSpPr>
          <p:nvPr>
            <p:ph type="title"/>
          </p:nvPr>
        </p:nvSpPr>
        <p:spPr/>
        <p:txBody>
          <a:bodyPr/>
          <a:lstStyle/>
          <a:p>
            <a:r>
              <a:rPr lang="en-US" dirty="0" smtClean="0"/>
              <a:t>SE2 Global Delivery</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7</a:t>
            </a:fld>
            <a:endParaRPr lang="en-US" dirty="0"/>
          </a:p>
        </p:txBody>
      </p:sp>
      <p:sp>
        <p:nvSpPr>
          <p:cNvPr id="8" name="starcanada"/>
          <p:cNvSpPr/>
          <p:nvPr/>
        </p:nvSpPr>
        <p:spPr>
          <a:xfrm>
            <a:off x="2581837" y="1481031"/>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9" name="star kansas"/>
          <p:cNvSpPr/>
          <p:nvPr/>
        </p:nvSpPr>
        <p:spPr>
          <a:xfrm>
            <a:off x="1616494" y="1802839"/>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0" name="new jersey star"/>
          <p:cNvSpPr/>
          <p:nvPr/>
        </p:nvSpPr>
        <p:spPr>
          <a:xfrm>
            <a:off x="2207057" y="1862031"/>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1" name="ireland star"/>
          <p:cNvSpPr/>
          <p:nvPr/>
        </p:nvSpPr>
        <p:spPr>
          <a:xfrm>
            <a:off x="3925440" y="1456535"/>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2" name="star channai india"/>
          <p:cNvSpPr/>
          <p:nvPr/>
        </p:nvSpPr>
        <p:spPr>
          <a:xfrm>
            <a:off x="6098825" y="2272185"/>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pic>
        <p:nvPicPr>
          <p:cNvPr id="13" name="LBL pix" descr="C:\Users\Setter\Pictures\Lincoln offic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3478" y="1042493"/>
            <a:ext cx="2476499" cy="3076453"/>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a:extLst/>
        </p:spPr>
      </p:pic>
      <p:pic>
        <p:nvPicPr>
          <p:cNvPr id="14" name="Home office image"/>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62935" y="1139193"/>
            <a:ext cx="3413250" cy="257358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p:spPr>
      </p:pic>
      <p:pic>
        <p:nvPicPr>
          <p:cNvPr id="15" name="SB Main"/>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80176" y="1623390"/>
            <a:ext cx="5602802" cy="182096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6" name="Topeka title"/>
          <p:cNvSpPr txBox="1"/>
          <p:nvPr/>
        </p:nvSpPr>
        <p:spPr>
          <a:xfrm>
            <a:off x="1572246" y="4287272"/>
            <a:ext cx="6103088" cy="523220"/>
          </a:xfrm>
          <a:prstGeom prst="rect">
            <a:avLst/>
          </a:prstGeom>
          <a:noFill/>
        </p:spPr>
        <p:txBody>
          <a:bodyPr wrap="square" rtlCol="0">
            <a:spAutoFit/>
          </a:bodyPr>
          <a:lstStyle/>
          <a:p>
            <a:pPr algn="ctr" defTabSz="914400"/>
            <a:r>
              <a:rPr lang="en-US" sz="2800" dirty="0" smtClean="0">
                <a:latin typeface="+mj-lt"/>
              </a:rPr>
              <a:t>Topeka, Kansas</a:t>
            </a:r>
            <a:endParaRPr lang="en-US" sz="2800" dirty="0">
              <a:latin typeface="+mj-lt"/>
            </a:endParaRPr>
          </a:p>
        </p:txBody>
      </p:sp>
      <p:sp>
        <p:nvSpPr>
          <p:cNvPr id="17" name="Neb title"/>
          <p:cNvSpPr txBox="1"/>
          <p:nvPr/>
        </p:nvSpPr>
        <p:spPr>
          <a:xfrm>
            <a:off x="1496198" y="4189991"/>
            <a:ext cx="6103088" cy="523220"/>
          </a:xfrm>
          <a:prstGeom prst="rect">
            <a:avLst/>
          </a:prstGeom>
          <a:noFill/>
        </p:spPr>
        <p:txBody>
          <a:bodyPr wrap="square" rtlCol="0">
            <a:spAutoFit/>
          </a:bodyPr>
          <a:lstStyle/>
          <a:p>
            <a:pPr algn="ctr" defTabSz="914400"/>
            <a:r>
              <a:rPr lang="en-US" sz="2800" dirty="0" smtClean="0">
                <a:latin typeface="+mj-lt"/>
              </a:rPr>
              <a:t>Lincoln, Nebraska</a:t>
            </a:r>
            <a:endParaRPr lang="en-US" sz="2800" dirty="0">
              <a:latin typeface="+mj-lt"/>
            </a:endParaRPr>
          </a:p>
        </p:txBody>
      </p:sp>
      <p:sp>
        <p:nvSpPr>
          <p:cNvPr id="18" name="waterford title"/>
          <p:cNvSpPr txBox="1"/>
          <p:nvPr/>
        </p:nvSpPr>
        <p:spPr>
          <a:xfrm>
            <a:off x="1458433" y="4234155"/>
            <a:ext cx="6103088" cy="523220"/>
          </a:xfrm>
          <a:prstGeom prst="rect">
            <a:avLst/>
          </a:prstGeom>
          <a:noFill/>
        </p:spPr>
        <p:txBody>
          <a:bodyPr wrap="square" rtlCol="0">
            <a:spAutoFit/>
          </a:bodyPr>
          <a:lstStyle/>
          <a:p>
            <a:pPr algn="ctr" defTabSz="914400"/>
            <a:r>
              <a:rPr lang="en-US" sz="2800" dirty="0" smtClean="0">
                <a:latin typeface="+mj-lt"/>
              </a:rPr>
              <a:t>Waterford, Ireland</a:t>
            </a:r>
            <a:endParaRPr lang="en-US" sz="2800" dirty="0">
              <a:latin typeface="+mj-lt"/>
            </a:endParaRPr>
          </a:p>
        </p:txBody>
      </p:sp>
      <p:sp>
        <p:nvSpPr>
          <p:cNvPr id="19" name="NJ title"/>
          <p:cNvSpPr txBox="1"/>
          <p:nvPr/>
        </p:nvSpPr>
        <p:spPr>
          <a:xfrm>
            <a:off x="1572246" y="4239076"/>
            <a:ext cx="6103088" cy="523220"/>
          </a:xfrm>
          <a:prstGeom prst="rect">
            <a:avLst/>
          </a:prstGeom>
          <a:noFill/>
        </p:spPr>
        <p:txBody>
          <a:bodyPr wrap="square" rtlCol="0">
            <a:spAutoFit/>
          </a:bodyPr>
          <a:lstStyle/>
          <a:p>
            <a:pPr algn="ctr" defTabSz="914400"/>
            <a:r>
              <a:rPr lang="en-US" sz="2800" dirty="0" smtClean="0">
                <a:latin typeface="+mj-lt"/>
              </a:rPr>
              <a:t>Bridgewater, New Jersey</a:t>
            </a:r>
            <a:endParaRPr lang="en-US" sz="2800" dirty="0">
              <a:latin typeface="+mj-lt"/>
            </a:endParaRPr>
          </a:p>
        </p:txBody>
      </p:sp>
      <p:sp>
        <p:nvSpPr>
          <p:cNvPr id="20" name="india title"/>
          <p:cNvSpPr txBox="1"/>
          <p:nvPr/>
        </p:nvSpPr>
        <p:spPr>
          <a:xfrm>
            <a:off x="1470265" y="4269925"/>
            <a:ext cx="6103088" cy="523220"/>
          </a:xfrm>
          <a:prstGeom prst="rect">
            <a:avLst/>
          </a:prstGeom>
          <a:noFill/>
        </p:spPr>
        <p:txBody>
          <a:bodyPr wrap="square" rtlCol="0">
            <a:spAutoFit/>
          </a:bodyPr>
          <a:lstStyle/>
          <a:p>
            <a:pPr algn="ctr" defTabSz="914400"/>
            <a:r>
              <a:rPr lang="en-US" sz="2800" dirty="0" smtClean="0">
                <a:latin typeface="+mj-lt"/>
              </a:rPr>
              <a:t>India</a:t>
            </a:r>
            <a:endParaRPr lang="en-US" sz="2800" dirty="0">
              <a:latin typeface="+mj-lt"/>
            </a:endParaRPr>
          </a:p>
        </p:txBody>
      </p:sp>
      <p:pic>
        <p:nvPicPr>
          <p:cNvPr id="22" name="waterford" descr="C:\Users\setter\Desktop\se2 Orientation screenshots\Waterford.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935" y="903181"/>
            <a:ext cx="5309584" cy="3048000"/>
          </a:xfrm>
          <a:prstGeom prst="rect">
            <a:avLst/>
          </a:prstGeom>
          <a:solidFill>
            <a:srgbClr val="FFFFFF">
              <a:shade val="85000"/>
            </a:srgbClr>
          </a:solidFill>
          <a:ln w="190500" cap="rnd">
            <a:noFill/>
          </a:ln>
          <a:effectLst>
            <a:outerShdw blurRad="50800" dist="38100" dir="2700000" algn="tl" rotWithShape="0">
              <a:prstClr val="black">
                <a:alpha val="40000"/>
              </a:prstClr>
            </a:outerShdw>
          </a:effectLst>
          <a:extLst/>
        </p:spPr>
      </p:pic>
      <p:pic>
        <p:nvPicPr>
          <p:cNvPr id="23" name="NJ"/>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336" y="1229939"/>
            <a:ext cx="5886027" cy="251377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4" name="LBL Call Center"/>
          <p:cNvSpPr txBox="1"/>
          <p:nvPr/>
        </p:nvSpPr>
        <p:spPr>
          <a:xfrm>
            <a:off x="3876185" y="2961050"/>
            <a:ext cx="5096472" cy="523220"/>
          </a:xfrm>
          <a:prstGeom prst="rect">
            <a:avLst/>
          </a:prstGeom>
          <a:solidFill>
            <a:srgbClr val="7ACC00"/>
          </a:solidFill>
          <a:effectLst>
            <a:outerShdw blurRad="50800" dist="38100" dir="2700000" algn="tl" rotWithShape="0">
              <a:prstClr val="black">
                <a:alpha val="40000"/>
              </a:prstClr>
            </a:outerShdw>
          </a:effectLst>
        </p:spPr>
        <p:txBody>
          <a:bodyPr wrap="square" rtlCol="0">
            <a:spAutoFit/>
          </a:bodyPr>
          <a:lstStyle/>
          <a:p>
            <a:pPr marL="742950" lvl="1" indent="-285750" defTabSz="914400">
              <a:buFont typeface="Arial" panose="020B0604020202020204" pitchFamily="34" charset="0"/>
              <a:buChar char="•"/>
            </a:pPr>
            <a:r>
              <a:rPr kumimoji="0" lang="en-US" sz="14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12-15 Lincoln Benefit Life Call Center Associates</a:t>
            </a:r>
          </a:p>
          <a:p>
            <a:pPr marL="742950" lvl="1" indent="-285750" defTabSz="914400">
              <a:buFont typeface="Arial" panose="020B0604020202020204" pitchFamily="34" charset="0"/>
              <a:buChar char="•"/>
            </a:pPr>
            <a:r>
              <a:rPr kumimoji="0" lang="en-US" sz="14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Established February, 2015</a:t>
            </a:r>
          </a:p>
        </p:txBody>
      </p:sp>
      <p:sp>
        <p:nvSpPr>
          <p:cNvPr id="25" name="ireland personnel text"/>
          <p:cNvSpPr txBox="1"/>
          <p:nvPr/>
        </p:nvSpPr>
        <p:spPr>
          <a:xfrm flipH="1">
            <a:off x="5869491" y="2530163"/>
            <a:ext cx="2866324" cy="1384995"/>
          </a:xfrm>
          <a:prstGeom prst="rect">
            <a:avLst/>
          </a:prstGeom>
          <a:solidFill>
            <a:srgbClr val="7ACC00"/>
          </a:solidFill>
          <a:effectLst>
            <a:outerShdw blurRad="50800" dist="38100" dir="2700000" algn="tl" rotWithShape="0">
              <a:prstClr val="black">
                <a:alpha val="40000"/>
              </a:prstClr>
            </a:outerShdw>
          </a:effectLst>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smtClean="0">
                <a:latin typeface="Arial" panose="020B0604020202020204" pitchFamily="34" charset="0"/>
                <a:cs typeface="Arial" panose="020B0604020202020204" pitchFamily="34" charset="0"/>
              </a:rPr>
              <a:t>107</a:t>
            </a: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 Total Associates &amp; Managers</a:t>
            </a:r>
          </a:p>
          <a:p>
            <a:pPr marL="457200" lvl="2" defTabSz="914400"/>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*73IT Professionals</a:t>
            </a:r>
          </a:p>
          <a:p>
            <a:pPr marL="457200" lvl="2" defTabSz="914400"/>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a:t>
            </a:r>
            <a:r>
              <a:rPr lang="en-US" sz="1200" kern="0" dirty="0" smtClean="0">
                <a:latin typeface="Arial" panose="020B0604020202020204" pitchFamily="34" charset="0"/>
                <a:cs typeface="Arial" panose="020B0604020202020204" pitchFamily="34" charset="0"/>
              </a:rPr>
              <a:t>30</a:t>
            </a: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 Call &amp; Processing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2 Finance and Admin.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1 HR Manager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1 Learning &amp; Development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Acquired Fall 2015</a:t>
            </a:r>
          </a:p>
        </p:txBody>
      </p:sp>
      <p:sp>
        <p:nvSpPr>
          <p:cNvPr id="26" name="NJ text"/>
          <p:cNvSpPr txBox="1"/>
          <p:nvPr/>
        </p:nvSpPr>
        <p:spPr>
          <a:xfrm>
            <a:off x="5018526" y="2938456"/>
            <a:ext cx="3954131" cy="738664"/>
          </a:xfrm>
          <a:prstGeom prst="rect">
            <a:avLst/>
          </a:prstGeom>
          <a:solidFill>
            <a:srgbClr val="7ACC00"/>
          </a:solidFill>
          <a:ln w="25400" cap="flat" cmpd="sng" algn="ctr">
            <a:noFill/>
            <a:prstDash val="solid"/>
          </a:ln>
          <a:effectLst>
            <a:outerShdw blurRad="50800" dist="38100" dir="2700000" algn="tl" rotWithShape="0">
              <a:prstClr val="black">
                <a:alpha val="40000"/>
              </a:prstClr>
            </a:outerShdw>
          </a:effectLst>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100 Delivery </a:t>
            </a: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Associates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1 Office Manager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Opened December 2015</a:t>
            </a:r>
          </a:p>
        </p:txBody>
      </p:sp>
      <p:pic>
        <p:nvPicPr>
          <p:cNvPr id="27" name="NTT pix 2" descr="C:\Users\Setter\Pictures\NTT\NTT_outside_2.jpg"/>
          <p:cNvPicPr>
            <a:picLocks noChangeAspect="1" noChangeArrowheads="1"/>
          </p:cNvPicPr>
          <p:nvPr/>
        </p:nvPicPr>
        <p:blipFill rotWithShape="1">
          <a:blip r:embed="rId10">
            <a:extLst>
              <a:ext uri="{28A0092B-C50C-407E-A947-70E740481C1C}">
                <a14:useLocalDpi xmlns:a14="http://schemas.microsoft.com/office/drawing/2010/main" val="0"/>
              </a:ext>
            </a:extLst>
          </a:blip>
          <a:srcRect t="19978"/>
          <a:stretch/>
        </p:blipFill>
        <p:spPr bwMode="auto">
          <a:xfrm>
            <a:off x="3559215" y="1199377"/>
            <a:ext cx="2131630" cy="2399616"/>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a:extLst/>
        </p:spPr>
      </p:pic>
      <p:pic>
        <p:nvPicPr>
          <p:cNvPr id="28" name="NTT pix"/>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72519" y="1229939"/>
            <a:ext cx="2057399" cy="17790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Home office text"/>
          <p:cNvSpPr txBox="1"/>
          <p:nvPr/>
        </p:nvSpPr>
        <p:spPr>
          <a:xfrm>
            <a:off x="454271" y="3743715"/>
            <a:ext cx="170662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Calibri"/>
              </a:rPr>
              <a:t>Corporate Headquarters</a:t>
            </a:r>
          </a:p>
        </p:txBody>
      </p:sp>
      <p:sp>
        <p:nvSpPr>
          <p:cNvPr id="32" name="SB text"/>
          <p:cNvSpPr txBox="1"/>
          <p:nvPr/>
        </p:nvSpPr>
        <p:spPr>
          <a:xfrm>
            <a:off x="6363827" y="1674558"/>
            <a:ext cx="2230129"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bg1"/>
                </a:solidFill>
                <a:effectLst/>
                <a:uLnTx/>
                <a:uFillTx/>
                <a:latin typeface="Calibri"/>
              </a:rPr>
              <a:t>Processing Center</a:t>
            </a:r>
          </a:p>
        </p:txBody>
      </p:sp>
      <p:sp>
        <p:nvSpPr>
          <p:cNvPr id="33" name="India text"/>
          <p:cNvSpPr txBox="1"/>
          <p:nvPr/>
        </p:nvSpPr>
        <p:spPr>
          <a:xfrm>
            <a:off x="5772519" y="3107734"/>
            <a:ext cx="2057399" cy="1138773"/>
          </a:xfrm>
          <a:prstGeom prst="rect">
            <a:avLst/>
          </a:prstGeom>
          <a:solidFill>
            <a:srgbClr val="7ACC00"/>
          </a:solidFill>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kern="0" dirty="0" smtClean="0">
                <a:latin typeface="Calibri"/>
              </a:rPr>
              <a:t>Two</a:t>
            </a:r>
            <a:r>
              <a:rPr kumimoji="0" lang="en-US" sz="2000" b="1" i="0" u="none" strike="noStrike" kern="0" cap="none" spc="0" normalizeH="0" baseline="0" noProof="0" dirty="0" smtClean="0">
                <a:ln>
                  <a:noFill/>
                </a:ln>
                <a:effectLst/>
                <a:uLnTx/>
                <a:uFillTx/>
                <a:latin typeface="Calibri"/>
              </a:rPr>
              <a:t> </a:t>
            </a:r>
            <a:r>
              <a:rPr kumimoji="0" lang="en-US" sz="2000" b="1" i="0" u="none" strike="noStrike" kern="0" cap="none" spc="0" normalizeH="0" baseline="0" noProof="0" dirty="0" smtClean="0">
                <a:ln>
                  <a:noFill/>
                </a:ln>
                <a:effectLst/>
                <a:uLnTx/>
                <a:uFillTx/>
                <a:latin typeface="Calibri"/>
              </a:rPr>
              <a:t>Locations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smtClean="0">
              <a:ln>
                <a:noFill/>
              </a:ln>
              <a:effectLst/>
              <a:uLnTx/>
              <a:uFillTx/>
              <a:latin typeface="Calibri"/>
            </a:endParaRPr>
          </a:p>
          <a:p>
            <a:pPr marL="285750" indent="-285750" defTabSz="914400">
              <a:buFont typeface="Arial" panose="020B0604020202020204" pitchFamily="34" charset="0"/>
              <a:buChar char="•"/>
            </a:pPr>
            <a:r>
              <a:rPr kumimoji="0" lang="en-US" sz="1200" b="0" i="0" u="none" strike="noStrike" kern="0" cap="none" spc="0" normalizeH="0" baseline="0" noProof="0" dirty="0" smtClean="0">
                <a:ln>
                  <a:noFill/>
                </a:ln>
                <a:effectLst/>
                <a:uLnTx/>
                <a:uFillTx/>
                <a:latin typeface="Calibri"/>
              </a:rPr>
              <a:t>IT Staff Augmentation</a:t>
            </a:r>
          </a:p>
          <a:p>
            <a:pPr marL="285750" indent="-285750" defTabSz="914400">
              <a:buFont typeface="Arial" panose="020B0604020202020204" pitchFamily="34" charset="0"/>
              <a:buChar char="•"/>
            </a:pPr>
            <a:r>
              <a:rPr kumimoji="0" lang="en-US" sz="1200" b="0" i="0" u="none" strike="noStrike" kern="0" cap="none" spc="0" normalizeH="0" baseline="0" noProof="0" dirty="0" smtClean="0">
                <a:ln>
                  <a:noFill/>
                </a:ln>
                <a:effectLst/>
                <a:uLnTx/>
                <a:uFillTx/>
                <a:latin typeface="Calibri"/>
              </a:rPr>
              <a:t>Disaster Recovery</a:t>
            </a:r>
          </a:p>
          <a:p>
            <a:pPr marL="285750" indent="-285750" defTabSz="914400">
              <a:buFont typeface="Arial" panose="020B0604020202020204" pitchFamily="34" charset="0"/>
              <a:buChar char="•"/>
            </a:pPr>
            <a:r>
              <a:rPr kumimoji="0" lang="en-US" sz="1200" b="0" i="0" u="none" strike="noStrike" kern="0" cap="none" spc="0" normalizeH="0" baseline="0" noProof="0" dirty="0" smtClean="0">
                <a:ln>
                  <a:noFill/>
                </a:ln>
                <a:effectLst/>
                <a:uLnTx/>
                <a:uFillTx/>
                <a:latin typeface="Calibri"/>
              </a:rPr>
              <a:t>Processing Center</a:t>
            </a:r>
          </a:p>
        </p:txBody>
      </p:sp>
    </p:spTree>
    <p:extLst>
      <p:ext uri="{BB962C8B-B14F-4D97-AF65-F5344CB8AC3E}">
        <p14:creationId xmlns:p14="http://schemas.microsoft.com/office/powerpoint/2010/main" val="333134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rgbClr val="FB2913"/>
                                      </p:to>
                                    </p:animClr>
                                    <p:animClr clrSpc="rgb" dir="cw">
                                      <p:cBhvr>
                                        <p:cTn id="7" dur="500" fill="hold"/>
                                        <p:tgtEl>
                                          <p:spTgt spid="9"/>
                                        </p:tgtEl>
                                        <p:attrNameLst>
                                          <p:attrName>fillcolor</p:attrName>
                                        </p:attrNameLst>
                                      </p:cBhvr>
                                      <p:to>
                                        <a:srgbClr val="FB2913"/>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par>
                                <p:cTn id="10" presetID="10" presetClass="entr" presetSubtype="0" fill="hold" grpId="1"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xit" presetSubtype="0" fill="hold" grpId="0" nodeType="with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grpId="1" nodeType="clickEffect">
                                  <p:stCondLst>
                                    <p:cond delay="0"/>
                                  </p:stCondLst>
                                  <p:childTnLst>
                                    <p:animClr clrSpc="rgb" dir="cw">
                                      <p:cBhvr override="childStyle">
                                        <p:cTn id="24" dur="500" fill="hold"/>
                                        <p:tgtEl>
                                          <p:spTgt spid="9"/>
                                        </p:tgtEl>
                                        <p:attrNameLst>
                                          <p:attrName>style.color</p:attrName>
                                        </p:attrNameLst>
                                      </p:cBhvr>
                                      <p:to>
                                        <a:schemeClr val="bg1"/>
                                      </p:to>
                                    </p:animClr>
                                    <p:animClr clrSpc="rgb" dir="cw">
                                      <p:cBhvr>
                                        <p:cTn id="25" dur="500" fill="hold"/>
                                        <p:tgtEl>
                                          <p:spTgt spid="9"/>
                                        </p:tgtEl>
                                        <p:attrNameLst>
                                          <p:attrName>fillcolor</p:attrName>
                                        </p:attrNameLst>
                                      </p:cBhvr>
                                      <p:to>
                                        <a:schemeClr val="bg1"/>
                                      </p:to>
                                    </p:animClr>
                                    <p:set>
                                      <p:cBhvr>
                                        <p:cTn id="26" dur="500" fill="hold"/>
                                        <p:tgtEl>
                                          <p:spTgt spid="9"/>
                                        </p:tgtEl>
                                        <p:attrNameLst>
                                          <p:attrName>fill.type</p:attrName>
                                        </p:attrNameLst>
                                      </p:cBhvr>
                                      <p:to>
                                        <p:strVal val="solid"/>
                                      </p:to>
                                    </p:set>
                                    <p:set>
                                      <p:cBhvr>
                                        <p:cTn id="27" dur="500" fill="hold"/>
                                        <p:tgtEl>
                                          <p:spTgt spid="9"/>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2"/>
                                        </p:tgtEl>
                                      </p:cBhvr>
                                    </p:animEffect>
                                    <p:set>
                                      <p:cBhvr>
                                        <p:cTn id="54" dur="1" fill="hold">
                                          <p:stCondLst>
                                            <p:cond delay="499"/>
                                          </p:stCondLst>
                                        </p:cTn>
                                        <p:tgtEl>
                                          <p:spTgt spid="3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4"/>
                                        </p:tgtEl>
                                      </p:cBhvr>
                                    </p:animEffect>
                                    <p:set>
                                      <p:cBhvr>
                                        <p:cTn id="84" dur="1" fill="hold">
                                          <p:stCondLst>
                                            <p:cond delay="499"/>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9" presetClass="emph" presetSubtype="0" fill="hold" grpId="0" nodeType="clickEffect">
                                  <p:stCondLst>
                                    <p:cond delay="0"/>
                                  </p:stCondLst>
                                  <p:childTnLst>
                                    <p:animClr clrSpc="rgb" dir="cw">
                                      <p:cBhvr override="childStyle">
                                        <p:cTn id="88" dur="500" fill="hold"/>
                                        <p:tgtEl>
                                          <p:spTgt spid="10"/>
                                        </p:tgtEl>
                                        <p:attrNameLst>
                                          <p:attrName>style.color</p:attrName>
                                        </p:attrNameLst>
                                      </p:cBhvr>
                                      <p:to>
                                        <a:srgbClr val="FB2913"/>
                                      </p:to>
                                    </p:animClr>
                                    <p:animClr clrSpc="rgb" dir="cw">
                                      <p:cBhvr>
                                        <p:cTn id="89" dur="500" fill="hold"/>
                                        <p:tgtEl>
                                          <p:spTgt spid="10"/>
                                        </p:tgtEl>
                                        <p:attrNameLst>
                                          <p:attrName>fillcolor</p:attrName>
                                        </p:attrNameLst>
                                      </p:cBhvr>
                                      <p:to>
                                        <a:srgbClr val="FB2913"/>
                                      </p:to>
                                    </p:animClr>
                                    <p:set>
                                      <p:cBhvr>
                                        <p:cTn id="90" dur="500" fill="hold"/>
                                        <p:tgtEl>
                                          <p:spTgt spid="10"/>
                                        </p:tgtEl>
                                        <p:attrNameLst>
                                          <p:attrName>fill.type</p:attrName>
                                        </p:attrNameLst>
                                      </p:cBhvr>
                                      <p:to>
                                        <p:strVal val="solid"/>
                                      </p:to>
                                    </p:set>
                                    <p:set>
                                      <p:cBhvr>
                                        <p:cTn id="91" dur="500" fill="hold"/>
                                        <p:tgtEl>
                                          <p:spTgt spid="10"/>
                                        </p:tgtEl>
                                        <p:attrNameLst>
                                          <p:attrName>fill.on</p:attrName>
                                        </p:attrNameLst>
                                      </p:cBhvr>
                                      <p:to>
                                        <p:strVal val="true"/>
                                      </p:to>
                                    </p:set>
                                  </p:childTnLst>
                                </p:cTn>
                              </p:par>
                              <p:par>
                                <p:cTn id="92" presetID="10"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19" presetClass="emph" presetSubtype="0" fill="hold" grpId="1" nodeType="withEffect">
                                  <p:stCondLst>
                                    <p:cond delay="0"/>
                                  </p:stCondLst>
                                  <p:childTnLst>
                                    <p:animClr clrSpc="rgb" dir="cw">
                                      <p:cBhvr override="childStyle">
                                        <p:cTn id="115" dur="500" fill="hold"/>
                                        <p:tgtEl>
                                          <p:spTgt spid="10"/>
                                        </p:tgtEl>
                                        <p:attrNameLst>
                                          <p:attrName>style.color</p:attrName>
                                        </p:attrNameLst>
                                      </p:cBhvr>
                                      <p:to>
                                        <a:schemeClr val="bg1"/>
                                      </p:to>
                                    </p:animClr>
                                    <p:animClr clrSpc="rgb" dir="cw">
                                      <p:cBhvr>
                                        <p:cTn id="116" dur="500" fill="hold"/>
                                        <p:tgtEl>
                                          <p:spTgt spid="10"/>
                                        </p:tgtEl>
                                        <p:attrNameLst>
                                          <p:attrName>fillcolor</p:attrName>
                                        </p:attrNameLst>
                                      </p:cBhvr>
                                      <p:to>
                                        <a:schemeClr val="bg1"/>
                                      </p:to>
                                    </p:animClr>
                                    <p:set>
                                      <p:cBhvr>
                                        <p:cTn id="117" dur="500" fill="hold"/>
                                        <p:tgtEl>
                                          <p:spTgt spid="10"/>
                                        </p:tgtEl>
                                        <p:attrNameLst>
                                          <p:attrName>fill.type</p:attrName>
                                        </p:attrNameLst>
                                      </p:cBhvr>
                                      <p:to>
                                        <p:strVal val="solid"/>
                                      </p:to>
                                    </p:set>
                                    <p:set>
                                      <p:cBhvr>
                                        <p:cTn id="118" dur="500" fill="hold"/>
                                        <p:tgtEl>
                                          <p:spTgt spid="10"/>
                                        </p:tgtEl>
                                        <p:attrNameLst>
                                          <p:attrName>fill.on</p:attrName>
                                        </p:attrNameLst>
                                      </p:cBhvr>
                                      <p:to>
                                        <p:strVal val="true"/>
                                      </p:to>
                                    </p:set>
                                  </p:childTnLst>
                                </p:cTn>
                              </p:par>
                            </p:childTnLst>
                          </p:cTn>
                        </p:par>
                      </p:childTnLst>
                    </p:cTn>
                  </p:par>
                  <p:par>
                    <p:cTn id="119" fill="hold">
                      <p:stCondLst>
                        <p:cond delay="indefinite"/>
                      </p:stCondLst>
                      <p:childTnLst>
                        <p:par>
                          <p:cTn id="120" fill="hold">
                            <p:stCondLst>
                              <p:cond delay="0"/>
                            </p:stCondLst>
                            <p:childTnLst>
                              <p:par>
                                <p:cTn id="121" presetID="19" presetClass="emph" presetSubtype="0" fill="hold" grpId="0" nodeType="clickEffect">
                                  <p:stCondLst>
                                    <p:cond delay="0"/>
                                  </p:stCondLst>
                                  <p:childTnLst>
                                    <p:animClr clrSpc="rgb" dir="cw">
                                      <p:cBhvr override="childStyle">
                                        <p:cTn id="122" dur="500" fill="hold"/>
                                        <p:tgtEl>
                                          <p:spTgt spid="11"/>
                                        </p:tgtEl>
                                        <p:attrNameLst>
                                          <p:attrName>style.color</p:attrName>
                                        </p:attrNameLst>
                                      </p:cBhvr>
                                      <p:to>
                                        <a:srgbClr val="FB2913"/>
                                      </p:to>
                                    </p:animClr>
                                    <p:animClr clrSpc="rgb" dir="cw">
                                      <p:cBhvr>
                                        <p:cTn id="123" dur="500" fill="hold"/>
                                        <p:tgtEl>
                                          <p:spTgt spid="11"/>
                                        </p:tgtEl>
                                        <p:attrNameLst>
                                          <p:attrName>fillcolor</p:attrName>
                                        </p:attrNameLst>
                                      </p:cBhvr>
                                      <p:to>
                                        <a:srgbClr val="FB2913"/>
                                      </p:to>
                                    </p:animClr>
                                    <p:set>
                                      <p:cBhvr>
                                        <p:cTn id="124" dur="500" fill="hold"/>
                                        <p:tgtEl>
                                          <p:spTgt spid="11"/>
                                        </p:tgtEl>
                                        <p:attrNameLst>
                                          <p:attrName>fill.type</p:attrName>
                                        </p:attrNameLst>
                                      </p:cBhvr>
                                      <p:to>
                                        <p:strVal val="solid"/>
                                      </p:to>
                                    </p:set>
                                    <p:set>
                                      <p:cBhvr>
                                        <p:cTn id="125" dur="500" fill="hold"/>
                                        <p:tgtEl>
                                          <p:spTgt spid="11"/>
                                        </p:tgtEl>
                                        <p:attrNameLst>
                                          <p:attrName>fill.on</p:attrName>
                                        </p:attrNameLst>
                                      </p:cBhvr>
                                      <p:to>
                                        <p:strVal val="true"/>
                                      </p:to>
                                    </p:set>
                                  </p:childTnLst>
                                </p:cTn>
                              </p:par>
                              <p:par>
                                <p:cTn id="126" presetID="10" presetClass="entr" presetSubtype="0" fill="hold" grpId="0" nodeType="withEffect">
                                  <p:stCondLst>
                                    <p:cond delay="0"/>
                                  </p:stCondLst>
                                  <p:childTnLst>
                                    <p:set>
                                      <p:cBhvr>
                                        <p:cTn id="127" dur="1" fill="hold">
                                          <p:stCondLst>
                                            <p:cond delay="0"/>
                                          </p:stCondLst>
                                        </p:cTn>
                                        <p:tgtEl>
                                          <p:spTgt spid="18"/>
                                        </p:tgtEl>
                                        <p:attrNameLst>
                                          <p:attrName>style.visibility</p:attrName>
                                        </p:attrNameLst>
                                      </p:cBhvr>
                                      <p:to>
                                        <p:strVal val="visible"/>
                                      </p:to>
                                    </p:set>
                                    <p:animEffect transition="in" filter="fade">
                                      <p:cBhvr>
                                        <p:cTn id="128" dur="500"/>
                                        <p:tgtEl>
                                          <p:spTgt spid="1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500"/>
                                        <p:tgtEl>
                                          <p:spTgt spid="22"/>
                                        </p:tgtEl>
                                      </p:cBhvr>
                                    </p:animEffect>
                                  </p:childTnLst>
                                </p:cTn>
                              </p:par>
                              <p:par>
                                <p:cTn id="134" presetID="19" presetClass="emph" presetSubtype="0" fill="hold" grpId="1" nodeType="withEffect">
                                  <p:stCondLst>
                                    <p:cond delay="0"/>
                                  </p:stCondLst>
                                  <p:childTnLst>
                                    <p:animClr clrSpc="rgb" dir="cw">
                                      <p:cBhvr override="childStyle">
                                        <p:cTn id="135" dur="500" fill="hold"/>
                                        <p:tgtEl>
                                          <p:spTgt spid="11"/>
                                        </p:tgtEl>
                                        <p:attrNameLst>
                                          <p:attrName>style.color</p:attrName>
                                        </p:attrNameLst>
                                      </p:cBhvr>
                                      <p:to>
                                        <a:schemeClr val="bg1"/>
                                      </p:to>
                                    </p:animClr>
                                    <p:animClr clrSpc="rgb" dir="cw">
                                      <p:cBhvr>
                                        <p:cTn id="136" dur="500" fill="hold"/>
                                        <p:tgtEl>
                                          <p:spTgt spid="11"/>
                                        </p:tgtEl>
                                        <p:attrNameLst>
                                          <p:attrName>fillcolor</p:attrName>
                                        </p:attrNameLst>
                                      </p:cBhvr>
                                      <p:to>
                                        <a:schemeClr val="bg1"/>
                                      </p:to>
                                    </p:animClr>
                                    <p:set>
                                      <p:cBhvr>
                                        <p:cTn id="137" dur="500" fill="hold"/>
                                        <p:tgtEl>
                                          <p:spTgt spid="11"/>
                                        </p:tgtEl>
                                        <p:attrNameLst>
                                          <p:attrName>fill.type</p:attrName>
                                        </p:attrNameLst>
                                      </p:cBhvr>
                                      <p:to>
                                        <p:strVal val="solid"/>
                                      </p:to>
                                    </p:set>
                                    <p:set>
                                      <p:cBhvr>
                                        <p:cTn id="138" dur="500" fill="hold"/>
                                        <p:tgtEl>
                                          <p:spTgt spid="11"/>
                                        </p:tgtEl>
                                        <p:attrNameLst>
                                          <p:attrName>fill.on</p:attrName>
                                        </p:attrNameLst>
                                      </p:cBhvr>
                                      <p:to>
                                        <p:strVal val="true"/>
                                      </p:to>
                                    </p:set>
                                  </p:childTnLst>
                                </p:cTn>
                              </p:par>
                              <p:par>
                                <p:cTn id="139" presetID="10" presetClass="entr" presetSubtype="0" fill="hold" grpId="0" nodeType="with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fade">
                                      <p:cBhvr>
                                        <p:cTn id="141" dur="500"/>
                                        <p:tgtEl>
                                          <p:spTgt spid="2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18"/>
                                        </p:tgtEl>
                                      </p:cBhvr>
                                    </p:animEffect>
                                    <p:set>
                                      <p:cBhvr>
                                        <p:cTn id="146" dur="1" fill="hold">
                                          <p:stCondLst>
                                            <p:cond delay="499"/>
                                          </p:stCondLst>
                                        </p:cTn>
                                        <p:tgtEl>
                                          <p:spTgt spid="18"/>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25"/>
                                        </p:tgtEl>
                                      </p:cBhvr>
                                    </p:animEffect>
                                    <p:set>
                                      <p:cBhvr>
                                        <p:cTn id="149" dur="1" fill="hold">
                                          <p:stCondLst>
                                            <p:cond delay="499"/>
                                          </p:stCondLst>
                                        </p:cTn>
                                        <p:tgtEl>
                                          <p:spTgt spid="2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22"/>
                                        </p:tgtEl>
                                      </p:cBhvr>
                                    </p:animEffect>
                                    <p:set>
                                      <p:cBhvr>
                                        <p:cTn id="152" dur="1" fill="hold">
                                          <p:stCondLst>
                                            <p:cond delay="499"/>
                                          </p:stCondLst>
                                        </p:cTn>
                                        <p:tgtEl>
                                          <p:spTgt spid="2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9" presetClass="emph" presetSubtype="0" fill="hold" grpId="0" nodeType="clickEffect">
                                  <p:stCondLst>
                                    <p:cond delay="0"/>
                                  </p:stCondLst>
                                  <p:childTnLst>
                                    <p:animClr clrSpc="rgb" dir="cw">
                                      <p:cBhvr override="childStyle">
                                        <p:cTn id="156" dur="500" fill="hold"/>
                                        <p:tgtEl>
                                          <p:spTgt spid="12"/>
                                        </p:tgtEl>
                                        <p:attrNameLst>
                                          <p:attrName>style.color</p:attrName>
                                        </p:attrNameLst>
                                      </p:cBhvr>
                                      <p:to>
                                        <a:srgbClr val="FB2913"/>
                                      </p:to>
                                    </p:animClr>
                                    <p:animClr clrSpc="rgb" dir="cw">
                                      <p:cBhvr>
                                        <p:cTn id="157" dur="500" fill="hold"/>
                                        <p:tgtEl>
                                          <p:spTgt spid="12"/>
                                        </p:tgtEl>
                                        <p:attrNameLst>
                                          <p:attrName>fillcolor</p:attrName>
                                        </p:attrNameLst>
                                      </p:cBhvr>
                                      <p:to>
                                        <a:srgbClr val="FB2913"/>
                                      </p:to>
                                    </p:animClr>
                                    <p:set>
                                      <p:cBhvr>
                                        <p:cTn id="158" dur="500" fill="hold"/>
                                        <p:tgtEl>
                                          <p:spTgt spid="12"/>
                                        </p:tgtEl>
                                        <p:attrNameLst>
                                          <p:attrName>fill.type</p:attrName>
                                        </p:attrNameLst>
                                      </p:cBhvr>
                                      <p:to>
                                        <p:strVal val="solid"/>
                                      </p:to>
                                    </p:set>
                                    <p:set>
                                      <p:cBhvr>
                                        <p:cTn id="159" dur="500" fill="hold"/>
                                        <p:tgtEl>
                                          <p:spTgt spid="12"/>
                                        </p:tgtEl>
                                        <p:attrNameLst>
                                          <p:attrName>fill.on</p:attrName>
                                        </p:attrNameLst>
                                      </p:cBhvr>
                                      <p:to>
                                        <p:strVal val="true"/>
                                      </p:to>
                                    </p:set>
                                  </p:childTnLst>
                                </p:cTn>
                              </p:par>
                              <p:par>
                                <p:cTn id="160" presetID="10" presetClass="entr" presetSubtype="0" fill="hold" grpId="0" nodeType="withEffect">
                                  <p:stCondLst>
                                    <p:cond delay="0"/>
                                  </p:stCondLst>
                                  <p:childTnLst>
                                    <p:set>
                                      <p:cBhvr>
                                        <p:cTn id="161" dur="1" fill="hold">
                                          <p:stCondLst>
                                            <p:cond delay="0"/>
                                          </p:stCondLst>
                                        </p:cTn>
                                        <p:tgtEl>
                                          <p:spTgt spid="20"/>
                                        </p:tgtEl>
                                        <p:attrNameLst>
                                          <p:attrName>style.visibility</p:attrName>
                                        </p:attrNameLst>
                                      </p:cBhvr>
                                      <p:to>
                                        <p:strVal val="visible"/>
                                      </p:to>
                                    </p:set>
                                    <p:animEffect transition="in" filter="fade">
                                      <p:cBhvr>
                                        <p:cTn id="162" dur="500"/>
                                        <p:tgtEl>
                                          <p:spTgt spid="2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500"/>
                                        <p:tgtEl>
                                          <p:spTgt spid="33"/>
                                        </p:tgtEl>
                                      </p:cBhvr>
                                    </p:animEffect>
                                  </p:childTnLst>
                                </p:cTn>
                              </p:par>
                              <p:par>
                                <p:cTn id="168" presetID="10" presetClass="entr" presetSubtype="0" fill="hold" nodeType="withEffect">
                                  <p:stCondLst>
                                    <p:cond delay="0"/>
                                  </p:stCondLst>
                                  <p:childTnLst>
                                    <p:set>
                                      <p:cBhvr>
                                        <p:cTn id="169" dur="1" fill="hold">
                                          <p:stCondLst>
                                            <p:cond delay="0"/>
                                          </p:stCondLst>
                                        </p:cTn>
                                        <p:tgtEl>
                                          <p:spTgt spid="28"/>
                                        </p:tgtEl>
                                        <p:attrNameLst>
                                          <p:attrName>style.visibility</p:attrName>
                                        </p:attrNameLst>
                                      </p:cBhvr>
                                      <p:to>
                                        <p:strVal val="visible"/>
                                      </p:to>
                                    </p:set>
                                    <p:animEffect transition="in" filter="fade">
                                      <p:cBhvr>
                                        <p:cTn id="170" dur="500"/>
                                        <p:tgtEl>
                                          <p:spTgt spid="28"/>
                                        </p:tgtEl>
                                      </p:cBhvr>
                                    </p:animEffect>
                                  </p:childTnLst>
                                </p:cTn>
                              </p:par>
                              <p:par>
                                <p:cTn id="171" presetID="10" presetClass="entr" presetSubtype="0" fill="hold" nodeType="withEffect">
                                  <p:stCondLst>
                                    <p:cond delay="0"/>
                                  </p:stCondLst>
                                  <p:childTnLst>
                                    <p:set>
                                      <p:cBhvr>
                                        <p:cTn id="172" dur="1" fill="hold">
                                          <p:stCondLst>
                                            <p:cond delay="0"/>
                                          </p:stCondLst>
                                        </p:cTn>
                                        <p:tgtEl>
                                          <p:spTgt spid="27"/>
                                        </p:tgtEl>
                                        <p:attrNameLst>
                                          <p:attrName>style.visibility</p:attrName>
                                        </p:attrNameLst>
                                      </p:cBhvr>
                                      <p:to>
                                        <p:strVal val="visible"/>
                                      </p:to>
                                    </p:set>
                                    <p:animEffect transition="in" filter="fade">
                                      <p:cBhvr>
                                        <p:cTn id="173" dur="500"/>
                                        <p:tgtEl>
                                          <p:spTgt spid="27"/>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1" nodeType="clickEffect">
                                  <p:stCondLst>
                                    <p:cond delay="0"/>
                                  </p:stCondLst>
                                  <p:childTnLst>
                                    <p:animEffect transition="out" filter="fade">
                                      <p:cBhvr>
                                        <p:cTn id="177" dur="500"/>
                                        <p:tgtEl>
                                          <p:spTgt spid="20"/>
                                        </p:tgtEl>
                                      </p:cBhvr>
                                    </p:animEffect>
                                    <p:set>
                                      <p:cBhvr>
                                        <p:cTn id="178" dur="1" fill="hold">
                                          <p:stCondLst>
                                            <p:cond delay="499"/>
                                          </p:stCondLst>
                                        </p:cTn>
                                        <p:tgtEl>
                                          <p:spTgt spid="20"/>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3"/>
                                        </p:tgtEl>
                                      </p:cBhvr>
                                    </p:animEffect>
                                    <p:set>
                                      <p:cBhvr>
                                        <p:cTn id="181" dur="1" fill="hold">
                                          <p:stCondLst>
                                            <p:cond delay="499"/>
                                          </p:stCondLst>
                                        </p:cTn>
                                        <p:tgtEl>
                                          <p:spTgt spid="33"/>
                                        </p:tgtEl>
                                        <p:attrNameLst>
                                          <p:attrName>style.visibility</p:attrName>
                                        </p:attrNameLst>
                                      </p:cBhvr>
                                      <p:to>
                                        <p:strVal val="hidden"/>
                                      </p:to>
                                    </p:set>
                                  </p:childTnLst>
                                </p:cTn>
                              </p:par>
                              <p:par>
                                <p:cTn id="182" presetID="19" presetClass="emph" presetSubtype="0" fill="hold" grpId="0" nodeType="withEffect">
                                  <p:stCondLst>
                                    <p:cond delay="0"/>
                                  </p:stCondLst>
                                  <p:childTnLst>
                                    <p:animClr clrSpc="rgb" dir="cw">
                                      <p:cBhvr override="childStyle">
                                        <p:cTn id="183" dur="500" fill="hold"/>
                                        <p:tgtEl>
                                          <p:spTgt spid="8"/>
                                        </p:tgtEl>
                                        <p:attrNameLst>
                                          <p:attrName>style.color</p:attrName>
                                        </p:attrNameLst>
                                      </p:cBhvr>
                                      <p:to>
                                        <a:srgbClr val="FB2913"/>
                                      </p:to>
                                    </p:animClr>
                                    <p:animClr clrSpc="rgb" dir="cw">
                                      <p:cBhvr>
                                        <p:cTn id="184" dur="500" fill="hold"/>
                                        <p:tgtEl>
                                          <p:spTgt spid="8"/>
                                        </p:tgtEl>
                                        <p:attrNameLst>
                                          <p:attrName>fillcolor</p:attrName>
                                        </p:attrNameLst>
                                      </p:cBhvr>
                                      <p:to>
                                        <a:srgbClr val="FB2913"/>
                                      </p:to>
                                    </p:animClr>
                                    <p:set>
                                      <p:cBhvr>
                                        <p:cTn id="185" dur="500" fill="hold"/>
                                        <p:tgtEl>
                                          <p:spTgt spid="8"/>
                                        </p:tgtEl>
                                        <p:attrNameLst>
                                          <p:attrName>fill.type</p:attrName>
                                        </p:attrNameLst>
                                      </p:cBhvr>
                                      <p:to>
                                        <p:strVal val="solid"/>
                                      </p:to>
                                    </p:set>
                                    <p:set>
                                      <p:cBhvr>
                                        <p:cTn id="186" dur="500" fill="hold"/>
                                        <p:tgtEl>
                                          <p:spTgt spid="8"/>
                                        </p:tgtEl>
                                        <p:attrNameLst>
                                          <p:attrName>fill.on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9" presetClass="emph" presetSubtype="0" fill="hold" grpId="1" nodeType="clickEffect">
                                  <p:stCondLst>
                                    <p:cond delay="0"/>
                                  </p:stCondLst>
                                  <p:childTnLst>
                                    <p:animClr clrSpc="rgb" dir="cw">
                                      <p:cBhvr override="childStyle">
                                        <p:cTn id="190" dur="500" fill="hold"/>
                                        <p:tgtEl>
                                          <p:spTgt spid="8"/>
                                        </p:tgtEl>
                                        <p:attrNameLst>
                                          <p:attrName>style.color</p:attrName>
                                        </p:attrNameLst>
                                      </p:cBhvr>
                                      <p:to>
                                        <a:schemeClr val="bg1"/>
                                      </p:to>
                                    </p:animClr>
                                    <p:animClr clrSpc="rgb" dir="cw">
                                      <p:cBhvr>
                                        <p:cTn id="191" dur="500" fill="hold"/>
                                        <p:tgtEl>
                                          <p:spTgt spid="8"/>
                                        </p:tgtEl>
                                        <p:attrNameLst>
                                          <p:attrName>fillcolor</p:attrName>
                                        </p:attrNameLst>
                                      </p:cBhvr>
                                      <p:to>
                                        <a:schemeClr val="bg1"/>
                                      </p:to>
                                    </p:animClr>
                                    <p:set>
                                      <p:cBhvr>
                                        <p:cTn id="192" dur="500" fill="hold"/>
                                        <p:tgtEl>
                                          <p:spTgt spid="8"/>
                                        </p:tgtEl>
                                        <p:attrNameLst>
                                          <p:attrName>fill.type</p:attrName>
                                        </p:attrNameLst>
                                      </p:cBhvr>
                                      <p:to>
                                        <p:strVal val="solid"/>
                                      </p:to>
                                    </p:set>
                                    <p:set>
                                      <p:cBhvr>
                                        <p:cTn id="193" dur="5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8" grpId="0" animBg="1"/>
      <p:bldP spid="8" grpId="1" animBg="1"/>
      <p:bldP spid="9" grpId="0" animBg="1"/>
      <p:bldP spid="9" grpId="1" animBg="1"/>
      <p:bldP spid="10" grpId="0" animBg="1"/>
      <p:bldP spid="10" grpId="1" animBg="1"/>
      <p:bldP spid="11" grpId="0" animBg="1"/>
      <p:bldP spid="11" grpId="1" animBg="1"/>
      <p:bldP spid="12" grpId="0" animBg="1"/>
      <p:bldP spid="16" grpId="0"/>
      <p:bldP spid="16" grpId="1"/>
      <p:bldP spid="17" grpId="0"/>
      <p:bldP spid="17" grpId="1"/>
      <p:bldP spid="18" grpId="0"/>
      <p:bldP spid="18" grpId="1"/>
      <p:bldP spid="19" grpId="0"/>
      <p:bldP spid="19" grpId="1"/>
      <p:bldP spid="20" grpId="0"/>
      <p:bldP spid="20" grpId="1"/>
      <p:bldP spid="24" grpId="0" animBg="1"/>
      <p:bldP spid="24" grpId="1" animBg="1"/>
      <p:bldP spid="25" grpId="0" animBg="1"/>
      <p:bldP spid="25" grpId="1" animBg="1"/>
      <p:bldP spid="26" grpId="0" animBg="1"/>
      <p:bldP spid="26" grpId="1" animBg="1"/>
      <p:bldP spid="31" grpId="0"/>
      <p:bldP spid="31" grpId="1"/>
      <p:bldP spid="32" grpId="0"/>
      <p:bldP spid="32" grpId="1"/>
      <p:bldP spid="33" grpId="0" animBg="1"/>
      <p:bldP spid="3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ite stage rectangle"/>
          <p:cNvSpPr/>
          <p:nvPr/>
        </p:nvSpPr>
        <p:spPr>
          <a:xfrm>
            <a:off x="2" y="1201671"/>
            <a:ext cx="9144000" cy="2577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dirty="0">
              <a:solidFill>
                <a:prstClr val="white"/>
              </a:solidFill>
            </a:endParaRPr>
          </a:p>
        </p:txBody>
      </p:sp>
      <p:cxnSp>
        <p:nvCxnSpPr>
          <p:cNvPr id="17" name="first timeline"/>
          <p:cNvCxnSpPr/>
          <p:nvPr/>
        </p:nvCxnSpPr>
        <p:spPr>
          <a:xfrm>
            <a:off x="-190220" y="2571750"/>
            <a:ext cx="2960716" cy="0"/>
          </a:xfrm>
          <a:prstGeom prst="straightConnector1">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26" name="1998 label"/>
          <p:cNvGrpSpPr/>
          <p:nvPr/>
        </p:nvGrpSpPr>
        <p:grpSpPr>
          <a:xfrm>
            <a:off x="636885" y="2414528"/>
            <a:ext cx="1095172" cy="970251"/>
            <a:chOff x="3323374" y="5003605"/>
            <a:chExt cx="1095172" cy="1293667"/>
          </a:xfrm>
        </p:grpSpPr>
        <p:sp>
          <p:nvSpPr>
            <p:cNvPr id="27" name="TextBox 26"/>
            <p:cNvSpPr txBox="1"/>
            <p:nvPr/>
          </p:nvSpPr>
          <p:spPr>
            <a:xfrm>
              <a:off x="3323374" y="5517572"/>
              <a:ext cx="1095172" cy="779700"/>
            </a:xfrm>
            <a:prstGeom prst="rect">
              <a:avLst/>
            </a:prstGeom>
            <a:solidFill>
              <a:schemeClr val="accent3">
                <a:lumMod val="60000"/>
                <a:lumOff val="40000"/>
              </a:schemeClr>
            </a:solidFill>
            <a:ln w="28575">
              <a:solidFill>
                <a:schemeClr val="tx2"/>
              </a:solidFill>
            </a:ln>
          </p:spPr>
          <p:txBody>
            <a:bodyPr wrap="none" rtlCol="0">
              <a:spAutoFit/>
            </a:bodyPr>
            <a:lstStyle/>
            <a:p>
              <a:r>
                <a:rPr lang="en-US" sz="3200" dirty="0">
                  <a:solidFill>
                    <a:srgbClr val="4F81BD">
                      <a:lumMod val="75000"/>
                    </a:srgbClr>
                  </a:solidFill>
                </a:rPr>
                <a:t>1998</a:t>
              </a:r>
            </a:p>
          </p:txBody>
        </p:sp>
        <p:cxnSp>
          <p:nvCxnSpPr>
            <p:cNvPr id="28" name="Straight Connector 27"/>
            <p:cNvCxnSpPr/>
            <p:nvPr/>
          </p:nvCxnSpPr>
          <p:spPr>
            <a:xfrm>
              <a:off x="3846134" y="5003605"/>
              <a:ext cx="1" cy="5188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3" name="2013 text  delaware life #1"/>
          <p:cNvSpPr txBox="1"/>
          <p:nvPr/>
        </p:nvSpPr>
        <p:spPr>
          <a:xfrm>
            <a:off x="5" y="3912831"/>
            <a:ext cx="9084741" cy="1446550"/>
          </a:xfrm>
          <a:prstGeom prst="rect">
            <a:avLst/>
          </a:prstGeom>
          <a:noFill/>
        </p:spPr>
        <p:txBody>
          <a:bodyPr wrap="square" lIns="91432" tIns="45716" rIns="91432" bIns="45716" rtlCol="0">
            <a:spAutoFit/>
          </a:bodyPr>
          <a:lstStyle/>
          <a:p>
            <a:pPr algn="ctr"/>
            <a:r>
              <a:rPr lang="en-US" sz="4400" dirty="0">
                <a:solidFill>
                  <a:prstClr val="white"/>
                </a:solidFill>
              </a:rPr>
              <a:t>Delaware Life purchases Sun Life’s</a:t>
            </a:r>
            <a:endParaRPr lang="en-US" sz="4400" baseline="30000" dirty="0">
              <a:solidFill>
                <a:prstClr val="white"/>
              </a:solidFill>
            </a:endParaRPr>
          </a:p>
          <a:p>
            <a:pPr algn="ctr"/>
            <a:r>
              <a:rPr lang="en-US" sz="4400" dirty="0">
                <a:solidFill>
                  <a:prstClr val="white"/>
                </a:solidFill>
              </a:rPr>
              <a:t>life and annuity block of business</a:t>
            </a:r>
          </a:p>
        </p:txBody>
      </p:sp>
      <p:sp>
        <p:nvSpPr>
          <p:cNvPr id="87" name="2013 text delaware life #2"/>
          <p:cNvSpPr txBox="1"/>
          <p:nvPr/>
        </p:nvSpPr>
        <p:spPr>
          <a:xfrm>
            <a:off x="1" y="3917280"/>
            <a:ext cx="9165266" cy="1446550"/>
          </a:xfrm>
          <a:prstGeom prst="rect">
            <a:avLst/>
          </a:prstGeom>
          <a:noFill/>
        </p:spPr>
        <p:txBody>
          <a:bodyPr wrap="square" lIns="91432" tIns="45716" rIns="91432" bIns="45716" rtlCol="0">
            <a:spAutoFit/>
          </a:bodyPr>
          <a:lstStyle/>
          <a:p>
            <a:pPr algn="ctr"/>
            <a:r>
              <a:rPr lang="en-US" sz="4400" dirty="0">
                <a:solidFill>
                  <a:prstClr val="white"/>
                </a:solidFill>
              </a:rPr>
              <a:t>Ireland team converts</a:t>
            </a:r>
          </a:p>
          <a:p>
            <a:pPr algn="ctr"/>
            <a:r>
              <a:rPr lang="en-US" sz="4400" dirty="0">
                <a:solidFill>
                  <a:prstClr val="white"/>
                </a:solidFill>
              </a:rPr>
              <a:t>Block to se</a:t>
            </a:r>
            <a:r>
              <a:rPr lang="en-US" sz="4400" baseline="30000" dirty="0">
                <a:solidFill>
                  <a:prstClr val="white"/>
                </a:solidFill>
              </a:rPr>
              <a:t>2</a:t>
            </a:r>
            <a:r>
              <a:rPr lang="en-US" sz="4400" dirty="0">
                <a:solidFill>
                  <a:prstClr val="white"/>
                </a:solidFill>
              </a:rPr>
              <a:t>’s systems</a:t>
            </a:r>
          </a:p>
        </p:txBody>
      </p:sp>
      <p:sp>
        <p:nvSpPr>
          <p:cNvPr id="88" name="2015 text"/>
          <p:cNvSpPr txBox="1"/>
          <p:nvPr/>
        </p:nvSpPr>
        <p:spPr>
          <a:xfrm>
            <a:off x="3" y="4185124"/>
            <a:ext cx="9143998" cy="769441"/>
          </a:xfrm>
          <a:prstGeom prst="rect">
            <a:avLst/>
          </a:prstGeom>
          <a:noFill/>
        </p:spPr>
        <p:txBody>
          <a:bodyPr wrap="square" lIns="91432" tIns="45716" rIns="91432" bIns="45716" rtlCol="0">
            <a:spAutoFit/>
          </a:bodyPr>
          <a:lstStyle/>
          <a:p>
            <a:pPr algn="ctr"/>
            <a:r>
              <a:rPr lang="en-US" sz="4400" dirty="0">
                <a:solidFill>
                  <a:prstClr val="white"/>
                </a:solidFill>
              </a:rPr>
              <a:t>se</a:t>
            </a:r>
            <a:r>
              <a:rPr lang="en-US" sz="4400" baseline="30000" dirty="0">
                <a:solidFill>
                  <a:prstClr val="white"/>
                </a:solidFill>
              </a:rPr>
              <a:t>2</a:t>
            </a:r>
            <a:r>
              <a:rPr lang="en-US" sz="4400" dirty="0">
                <a:solidFill>
                  <a:prstClr val="white"/>
                </a:solidFill>
              </a:rPr>
              <a:t> purchases Waterford Operation</a:t>
            </a:r>
          </a:p>
        </p:txBody>
      </p:sp>
      <p:sp>
        <p:nvSpPr>
          <p:cNvPr id="34" name="1998 text  sunlife launches"/>
          <p:cNvSpPr txBox="1"/>
          <p:nvPr/>
        </p:nvSpPr>
        <p:spPr>
          <a:xfrm>
            <a:off x="0" y="3199600"/>
            <a:ext cx="9084740" cy="1446550"/>
          </a:xfrm>
          <a:prstGeom prst="rect">
            <a:avLst/>
          </a:prstGeom>
          <a:noFill/>
        </p:spPr>
        <p:txBody>
          <a:bodyPr wrap="square" lIns="91432" tIns="45716" rIns="91432" bIns="45716" rtlCol="0">
            <a:spAutoFit/>
          </a:bodyPr>
          <a:lstStyle/>
          <a:p>
            <a:pPr algn="ctr"/>
            <a:r>
              <a:rPr lang="en-US" sz="4400" dirty="0">
                <a:solidFill>
                  <a:prstClr val="white"/>
                </a:solidFill>
              </a:rPr>
              <a:t>Sun Life launches an offshore </a:t>
            </a:r>
          </a:p>
          <a:p>
            <a:pPr algn="ctr"/>
            <a:r>
              <a:rPr lang="en-US" sz="4400" dirty="0">
                <a:solidFill>
                  <a:prstClr val="white"/>
                </a:solidFill>
              </a:rPr>
              <a:t>location in Waterford, Ireland</a:t>
            </a:r>
          </a:p>
        </p:txBody>
      </p:sp>
      <p:grpSp>
        <p:nvGrpSpPr>
          <p:cNvPr id="43" name="2013 label"/>
          <p:cNvGrpSpPr/>
          <p:nvPr/>
        </p:nvGrpSpPr>
        <p:grpSpPr>
          <a:xfrm>
            <a:off x="4062891" y="2407955"/>
            <a:ext cx="1095172" cy="983463"/>
            <a:chOff x="107263" y="4990875"/>
            <a:chExt cx="1095172" cy="1311283"/>
          </a:xfrm>
          <a:solidFill>
            <a:schemeClr val="accent6">
              <a:lumMod val="40000"/>
              <a:lumOff val="60000"/>
            </a:schemeClr>
          </a:solidFill>
        </p:grpSpPr>
        <p:sp>
          <p:nvSpPr>
            <p:cNvPr id="44" name="TextBox 43"/>
            <p:cNvSpPr txBox="1"/>
            <p:nvPr/>
          </p:nvSpPr>
          <p:spPr>
            <a:xfrm>
              <a:off x="107263" y="5522458"/>
              <a:ext cx="1095172" cy="779700"/>
            </a:xfrm>
            <a:prstGeom prst="rect">
              <a:avLst/>
            </a:prstGeom>
            <a:solidFill>
              <a:schemeClr val="accent3">
                <a:lumMod val="60000"/>
                <a:lumOff val="40000"/>
              </a:schemeClr>
            </a:solidFill>
            <a:ln w="28575">
              <a:solidFill>
                <a:schemeClr val="tx2"/>
              </a:solidFill>
            </a:ln>
          </p:spPr>
          <p:txBody>
            <a:bodyPr wrap="none" rtlCol="0">
              <a:spAutoFit/>
            </a:bodyPr>
            <a:lstStyle/>
            <a:p>
              <a:r>
                <a:rPr lang="en-US" sz="3200" dirty="0">
                  <a:solidFill>
                    <a:srgbClr val="4F81BD">
                      <a:lumMod val="75000"/>
                    </a:srgbClr>
                  </a:solidFill>
                </a:rPr>
                <a:t>2013</a:t>
              </a:r>
            </a:p>
          </p:txBody>
        </p:sp>
        <p:cxnSp>
          <p:nvCxnSpPr>
            <p:cNvPr id="45" name="Straight Connector 44"/>
            <p:cNvCxnSpPr/>
            <p:nvPr/>
          </p:nvCxnSpPr>
          <p:spPr>
            <a:xfrm>
              <a:off x="656980" y="4990875"/>
              <a:ext cx="1" cy="518852"/>
            </a:xfrm>
            <a:prstGeom prst="line">
              <a:avLst/>
            </a:prstGeom>
            <a:grpFill/>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 name="2015"/>
          <p:cNvGrpSpPr/>
          <p:nvPr/>
        </p:nvGrpSpPr>
        <p:grpSpPr>
          <a:xfrm>
            <a:off x="5954583" y="2398931"/>
            <a:ext cx="1095172" cy="983463"/>
            <a:chOff x="7393976" y="3210604"/>
            <a:chExt cx="1095172" cy="1311283"/>
          </a:xfrm>
        </p:grpSpPr>
        <p:sp>
          <p:nvSpPr>
            <p:cNvPr id="48" name="TextBox 47"/>
            <p:cNvSpPr txBox="1"/>
            <p:nvPr/>
          </p:nvSpPr>
          <p:spPr>
            <a:xfrm>
              <a:off x="7393976" y="3742187"/>
              <a:ext cx="1095172" cy="779700"/>
            </a:xfrm>
            <a:prstGeom prst="rect">
              <a:avLst/>
            </a:prstGeom>
            <a:solidFill>
              <a:schemeClr val="accent3">
                <a:lumMod val="60000"/>
                <a:lumOff val="40000"/>
              </a:schemeClr>
            </a:solidFill>
            <a:ln w="28575">
              <a:solidFill>
                <a:schemeClr val="tx2"/>
              </a:solidFill>
            </a:ln>
          </p:spPr>
          <p:txBody>
            <a:bodyPr wrap="none" rtlCol="0">
              <a:spAutoFit/>
            </a:bodyPr>
            <a:lstStyle/>
            <a:p>
              <a:r>
                <a:rPr lang="en-US" sz="3200" dirty="0">
                  <a:solidFill>
                    <a:srgbClr val="4F81BD">
                      <a:lumMod val="75000"/>
                    </a:srgbClr>
                  </a:solidFill>
                </a:rPr>
                <a:t>2015</a:t>
              </a:r>
            </a:p>
          </p:txBody>
        </p:sp>
        <p:cxnSp>
          <p:nvCxnSpPr>
            <p:cNvPr id="49" name="Straight Connector 48"/>
            <p:cNvCxnSpPr/>
            <p:nvPr/>
          </p:nvCxnSpPr>
          <p:spPr>
            <a:xfrm>
              <a:off x="7903088" y="3210604"/>
              <a:ext cx="1" cy="518852"/>
            </a:xfrm>
            <a:prstGeom prst="line">
              <a:avLst/>
            </a:prstGeom>
            <a:solidFill>
              <a:schemeClr val="accent6">
                <a:lumMod val="40000"/>
                <a:lumOff val="60000"/>
              </a:schemeClr>
            </a:solidFill>
            <a:ln w="285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7" name="sunlife image" descr="https://cms.math.ca/Competitions/COMC/2015/images/sunlife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9" y="1416953"/>
            <a:ext cx="2205494" cy="90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delaware image" descr="https://accounts.delawarelife.com/images/del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426" y="1842586"/>
            <a:ext cx="17605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arrowed timeline"/>
          <p:cNvCxnSpPr/>
          <p:nvPr/>
        </p:nvCxnSpPr>
        <p:spPr>
          <a:xfrm flipV="1">
            <a:off x="3018431" y="2565844"/>
            <a:ext cx="6173229" cy="5906"/>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89" name="timeline break"/>
          <p:cNvGrpSpPr/>
          <p:nvPr/>
        </p:nvGrpSpPr>
        <p:grpSpPr>
          <a:xfrm>
            <a:off x="2661318" y="2387437"/>
            <a:ext cx="459475" cy="400629"/>
            <a:chOff x="2661313" y="3183250"/>
            <a:chExt cx="459475" cy="534172"/>
          </a:xfrm>
        </p:grpSpPr>
        <p:cxnSp>
          <p:nvCxnSpPr>
            <p:cNvPr id="84" name="Straight Connector 83"/>
            <p:cNvCxnSpPr/>
            <p:nvPr/>
          </p:nvCxnSpPr>
          <p:spPr>
            <a:xfrm flipH="1">
              <a:off x="2661313" y="3183250"/>
              <a:ext cx="204717" cy="534172"/>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916071" y="3183250"/>
              <a:ext cx="204717" cy="534172"/>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IE" sz="2800" b="1" dirty="0" smtClean="0"/>
              <a:t>Background to the Waterford Site</a:t>
            </a:r>
            <a:endParaRPr lang="en-IE" sz="2800" b="1" dirty="0"/>
          </a:p>
        </p:txBody>
      </p:sp>
      <p:pic>
        <p:nvPicPr>
          <p:cNvPr id="29" name="Picture 28" descr="SE2_noTAG_CLR_onWHITE_RG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49119" y="1757688"/>
            <a:ext cx="1000637" cy="442086"/>
          </a:xfrm>
          <a:prstGeom prst="rect">
            <a:avLst/>
          </a:prstGeom>
        </p:spPr>
      </p:pic>
    </p:spTree>
    <p:extLst>
      <p:ext uri="{BB962C8B-B14F-4D97-AF65-F5344CB8AC3E}">
        <p14:creationId xmlns:p14="http://schemas.microsoft.com/office/powerpoint/2010/main" val="613816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xit" presetSubtype="0" fill="hold" grpId="0" nodeType="withEffect">
                                  <p:stCondLst>
                                    <p:cond delay="0"/>
                                  </p:stCondLst>
                                  <p:childTnLst>
                                    <p:animEffect transition="out" filter="fade">
                                      <p:cBhvr>
                                        <p:cTn id="23" dur="500"/>
                                        <p:tgtEl>
                                          <p:spTgt spid="34"/>
                                        </p:tgtEl>
                                      </p:cBhvr>
                                    </p:animEffect>
                                    <p:set>
                                      <p:cBhvr>
                                        <p:cTn id="24" dur="1" fill="hold">
                                          <p:stCondLst>
                                            <p:cond delay="499"/>
                                          </p:stCondLst>
                                        </p:cTn>
                                        <p:tgtEl>
                                          <p:spTgt spid="3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xit" presetSubtype="0" fill="hold" grpId="1" nodeType="withEffect">
                                  <p:stCondLst>
                                    <p:cond delay="0"/>
                                  </p:stCondLst>
                                  <p:childTnLst>
                                    <p:animEffect transition="out" filter="fade">
                                      <p:cBhvr>
                                        <p:cTn id="45" dur="500"/>
                                        <p:tgtEl>
                                          <p:spTgt spid="87"/>
                                        </p:tgtEl>
                                      </p:cBhvr>
                                    </p:animEffect>
                                    <p:set>
                                      <p:cBhvr>
                                        <p:cTn id="46" dur="1" fill="hold">
                                          <p:stCondLst>
                                            <p:cond delay="499"/>
                                          </p:stCondLst>
                                        </p:cTn>
                                        <p:tgtEl>
                                          <p:spTgt spid="8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87" grpId="0"/>
      <p:bldP spid="87" grpId="1"/>
      <p:bldP spid="88" grpId="0"/>
      <p:bldP spid="34" grpId="0"/>
      <p:bldP spid="3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requirement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1157" y="1219128"/>
            <a:ext cx="2743200" cy="2728288"/>
          </a:xfrm>
          <a:prstGeom prst="rect">
            <a:avLst/>
          </a:prstGeom>
          <a:noFill/>
          <a:extLst>
            <a:ext uri="{909E8E84-426E-40DD-AFC4-6F175D3DCCD1}">
              <a14:hiddenFill xmlns:a14="http://schemas.microsoft.com/office/drawing/2010/main">
                <a:solidFill>
                  <a:srgbClr val="FFFFFF"/>
                </a:solidFill>
              </a14:hiddenFill>
            </a:ext>
          </a:extLst>
        </p:spPr>
      </p:pic>
      <p:pic>
        <p:nvPicPr>
          <p:cNvPr id="2061" name="design"/>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55517" y="1205422"/>
            <a:ext cx="2743200" cy="27557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developmen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33337" y="1205422"/>
            <a:ext cx="2743200" cy="27557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roject management"/>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411157" y="1169389"/>
            <a:ext cx="2743200" cy="27557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testing"/>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455517" y="1129118"/>
            <a:ext cx="2698840" cy="2795970"/>
          </a:xfrm>
          <a:prstGeom prst="rect">
            <a:avLst/>
          </a:prstGeom>
          <a:noFill/>
          <a:extLst>
            <a:ext uri="{909E8E84-426E-40DD-AFC4-6F175D3DCCD1}">
              <a14:hiddenFill xmlns:a14="http://schemas.microsoft.com/office/drawing/2010/main">
                <a:solidFill>
                  <a:srgbClr val="FFFFFF"/>
                </a:solidFill>
              </a14:hiddenFill>
            </a:ext>
          </a:extLst>
        </p:spPr>
      </p:pic>
      <p:pic>
        <p:nvPicPr>
          <p:cNvPr id="2057" name="support"/>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455517" y="1129119"/>
            <a:ext cx="2743200" cy="2779030"/>
          </a:xfrm>
          <a:prstGeom prst="rect">
            <a:avLst/>
          </a:prstGeom>
          <a:noFill/>
          <a:extLst>
            <a:ext uri="{909E8E84-426E-40DD-AFC4-6F175D3DCCD1}">
              <a14:hiddenFill xmlns:a14="http://schemas.microsoft.com/office/drawing/2010/main">
                <a:solidFill>
                  <a:srgbClr val="FFFFFF"/>
                </a:solidFill>
              </a14:hiddenFill>
            </a:ext>
          </a:extLst>
        </p:spPr>
      </p:pic>
      <p:sp>
        <p:nvSpPr>
          <p:cNvPr id="17" name="Requirements text"/>
          <p:cNvSpPr txBox="1"/>
          <p:nvPr/>
        </p:nvSpPr>
        <p:spPr>
          <a:xfrm>
            <a:off x="2665366" y="4090686"/>
            <a:ext cx="3698448" cy="769441"/>
          </a:xfrm>
          <a:prstGeom prst="rect">
            <a:avLst/>
          </a:prstGeom>
          <a:noFill/>
        </p:spPr>
        <p:txBody>
          <a:bodyPr wrap="none" lIns="91432" tIns="45716" rIns="91432" bIns="45716" rtlCol="0">
            <a:spAutoFit/>
          </a:bodyPr>
          <a:lstStyle/>
          <a:p>
            <a:r>
              <a:rPr lang="en-US" sz="4400" dirty="0">
                <a:solidFill>
                  <a:srgbClr val="4E9D2D"/>
                </a:solidFill>
              </a:rPr>
              <a:t>Requirements</a:t>
            </a:r>
            <a:endParaRPr lang="en-US" sz="4400" baseline="30000" dirty="0">
              <a:solidFill>
                <a:srgbClr val="4E9D2D"/>
              </a:solidFill>
            </a:endParaRPr>
          </a:p>
        </p:txBody>
      </p:sp>
      <p:sp>
        <p:nvSpPr>
          <p:cNvPr id="18" name="Testing text"/>
          <p:cNvSpPr txBox="1"/>
          <p:nvPr/>
        </p:nvSpPr>
        <p:spPr>
          <a:xfrm>
            <a:off x="3527786" y="4090686"/>
            <a:ext cx="1973617" cy="769441"/>
          </a:xfrm>
          <a:prstGeom prst="rect">
            <a:avLst/>
          </a:prstGeom>
          <a:noFill/>
        </p:spPr>
        <p:txBody>
          <a:bodyPr wrap="none" lIns="91432" tIns="45716" rIns="91432" bIns="45716" rtlCol="0">
            <a:spAutoFit/>
          </a:bodyPr>
          <a:lstStyle/>
          <a:p>
            <a:r>
              <a:rPr lang="en-US" sz="4400" dirty="0">
                <a:solidFill>
                  <a:srgbClr val="4E9D2D"/>
                </a:solidFill>
              </a:rPr>
              <a:t>Testing</a:t>
            </a:r>
            <a:endParaRPr lang="en-US" sz="4400" baseline="30000" dirty="0">
              <a:solidFill>
                <a:srgbClr val="4E9D2D"/>
              </a:solidFill>
            </a:endParaRPr>
          </a:p>
        </p:txBody>
      </p:sp>
      <p:sp>
        <p:nvSpPr>
          <p:cNvPr id="19" name="Design text"/>
          <p:cNvSpPr txBox="1"/>
          <p:nvPr/>
        </p:nvSpPr>
        <p:spPr>
          <a:xfrm>
            <a:off x="3543816" y="4090686"/>
            <a:ext cx="1941557" cy="769441"/>
          </a:xfrm>
          <a:prstGeom prst="rect">
            <a:avLst/>
          </a:prstGeom>
          <a:noFill/>
        </p:spPr>
        <p:txBody>
          <a:bodyPr wrap="none" lIns="91432" tIns="45716" rIns="91432" bIns="45716" rtlCol="0">
            <a:spAutoFit/>
          </a:bodyPr>
          <a:lstStyle/>
          <a:p>
            <a:r>
              <a:rPr lang="en-US" sz="4400" dirty="0">
                <a:solidFill>
                  <a:srgbClr val="4E9D2D"/>
                </a:solidFill>
              </a:rPr>
              <a:t>Design</a:t>
            </a:r>
          </a:p>
        </p:txBody>
      </p:sp>
      <p:sp>
        <p:nvSpPr>
          <p:cNvPr id="20" name="Development text"/>
          <p:cNvSpPr txBox="1"/>
          <p:nvPr/>
        </p:nvSpPr>
        <p:spPr>
          <a:xfrm>
            <a:off x="2759142" y="4090686"/>
            <a:ext cx="3510898" cy="769441"/>
          </a:xfrm>
          <a:prstGeom prst="rect">
            <a:avLst/>
          </a:prstGeom>
          <a:noFill/>
        </p:spPr>
        <p:txBody>
          <a:bodyPr wrap="none" lIns="91432" tIns="45716" rIns="91432" bIns="45716" rtlCol="0">
            <a:spAutoFit/>
          </a:bodyPr>
          <a:lstStyle/>
          <a:p>
            <a:r>
              <a:rPr lang="en-US" sz="4400" dirty="0">
                <a:solidFill>
                  <a:srgbClr val="4E9D2D"/>
                </a:solidFill>
              </a:rPr>
              <a:t>Development</a:t>
            </a:r>
            <a:endParaRPr lang="en-US" sz="4400" baseline="30000" dirty="0">
              <a:solidFill>
                <a:srgbClr val="4E9D2D"/>
              </a:solidFill>
            </a:endParaRPr>
          </a:p>
        </p:txBody>
      </p:sp>
      <p:sp>
        <p:nvSpPr>
          <p:cNvPr id="21" name="Production Suppor text"/>
          <p:cNvSpPr txBox="1"/>
          <p:nvPr/>
        </p:nvSpPr>
        <p:spPr>
          <a:xfrm>
            <a:off x="2226144" y="4090682"/>
            <a:ext cx="4576894" cy="707886"/>
          </a:xfrm>
          <a:prstGeom prst="rect">
            <a:avLst/>
          </a:prstGeom>
          <a:noFill/>
        </p:spPr>
        <p:txBody>
          <a:bodyPr wrap="none" lIns="91432" tIns="45716" rIns="91432" bIns="45716" rtlCol="0">
            <a:spAutoFit/>
          </a:bodyPr>
          <a:lstStyle/>
          <a:p>
            <a:r>
              <a:rPr lang="en-US" sz="4000" dirty="0">
                <a:solidFill>
                  <a:srgbClr val="4E9D2D"/>
                </a:solidFill>
              </a:rPr>
              <a:t>Production Support</a:t>
            </a:r>
            <a:endParaRPr lang="en-US" sz="4000" baseline="30000" dirty="0">
              <a:solidFill>
                <a:srgbClr val="4E9D2D"/>
              </a:solidFill>
            </a:endParaRPr>
          </a:p>
        </p:txBody>
      </p:sp>
      <p:sp>
        <p:nvSpPr>
          <p:cNvPr id="22" name="Project Management text"/>
          <p:cNvSpPr txBox="1"/>
          <p:nvPr/>
        </p:nvSpPr>
        <p:spPr>
          <a:xfrm>
            <a:off x="2054624" y="4090682"/>
            <a:ext cx="4919937" cy="707886"/>
          </a:xfrm>
          <a:prstGeom prst="rect">
            <a:avLst/>
          </a:prstGeom>
          <a:noFill/>
        </p:spPr>
        <p:txBody>
          <a:bodyPr wrap="none" lIns="91432" tIns="45716" rIns="91432" bIns="45716" rtlCol="0">
            <a:spAutoFit/>
          </a:bodyPr>
          <a:lstStyle/>
          <a:p>
            <a:r>
              <a:rPr lang="en-US" sz="4000" dirty="0">
                <a:solidFill>
                  <a:srgbClr val="4E9D2D"/>
                </a:solidFill>
              </a:rPr>
              <a:t>Project Management</a:t>
            </a:r>
            <a:endParaRPr lang="en-US" sz="4000" baseline="30000" dirty="0">
              <a:solidFill>
                <a:srgbClr val="4E9D2D"/>
              </a:solidFill>
            </a:endParaRPr>
          </a:p>
        </p:txBody>
      </p:sp>
      <p:sp>
        <p:nvSpPr>
          <p:cNvPr id="2" name="Title 1"/>
          <p:cNvSpPr>
            <a:spLocks noGrp="1"/>
          </p:cNvSpPr>
          <p:nvPr>
            <p:ph type="title"/>
          </p:nvPr>
        </p:nvSpPr>
        <p:spPr>
          <a:xfrm>
            <a:off x="371925" y="277452"/>
            <a:ext cx="7350293" cy="499099"/>
          </a:xfrm>
        </p:spPr>
        <p:txBody>
          <a:bodyPr/>
          <a:lstStyle/>
          <a:p>
            <a:r>
              <a:rPr lang="en-US" sz="2800" b="1" dirty="0"/>
              <a:t>SE2 </a:t>
            </a:r>
            <a:r>
              <a:rPr lang="en-US" sz="2800" b="1" dirty="0" smtClean="0"/>
              <a:t>Ireland Roles and Purposes</a:t>
            </a:r>
            <a:endParaRPr lang="en-IE" sz="2800" b="1" dirty="0"/>
          </a:p>
        </p:txBody>
      </p:sp>
    </p:spTree>
    <p:extLst>
      <p:ext uri="{BB962C8B-B14F-4D97-AF65-F5344CB8AC3E}">
        <p14:creationId xmlns:p14="http://schemas.microsoft.com/office/powerpoint/2010/main" val="1926587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animEffect transition="in" filter="fade">
                                      <p:cBhvr>
                                        <p:cTn id="7" dur="500"/>
                                        <p:tgtEl>
                                          <p:spTgt spid="20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path" presetSubtype="0" accel="50000" decel="50000" fill="hold" nodeType="clickEffect">
                                  <p:stCondLst>
                                    <p:cond delay="0"/>
                                  </p:stCondLst>
                                  <p:childTnLst>
                                    <p:animMotion origin="layout" path="M 2.77778E-6 3.10823E-6 L -0.1224 3.10823E-6 C -0.17691 3.10823E-6 -0.24393 -0.04117 -0.24393 -0.07424 L -0.24393 -0.14732 " pathEditMode="relative" rAng="0" ptsTypes="FfFF">
                                      <p:cBhvr>
                                        <p:cTn id="14" dur="2000" fill="hold"/>
                                        <p:tgtEl>
                                          <p:spTgt spid="2059"/>
                                        </p:tgtEl>
                                        <p:attrNameLst>
                                          <p:attrName>ppt_x</p:attrName>
                                          <p:attrName>ppt_y</p:attrName>
                                        </p:attrNameLst>
                                      </p:cBhvr>
                                      <p:rCtr x="-12205" y="-7377"/>
                                    </p:animMotion>
                                  </p:childTnLst>
                                </p:cTn>
                              </p:par>
                              <p:par>
                                <p:cTn id="15" presetID="6" presetClass="emph" presetSubtype="0" fill="hold" nodeType="withEffect">
                                  <p:stCondLst>
                                    <p:cond delay="0"/>
                                  </p:stCondLst>
                                  <p:childTnLst>
                                    <p:animScale>
                                      <p:cBhvr>
                                        <p:cTn id="16" dur="2000" fill="hold"/>
                                        <p:tgtEl>
                                          <p:spTgt spid="2059"/>
                                        </p:tgtEl>
                                      </p:cBhvr>
                                      <p:by x="50000" y="50000"/>
                                    </p:animScale>
                                  </p:childTnLst>
                                </p:cTn>
                              </p:par>
                            </p:childTnLst>
                          </p:cTn>
                        </p:par>
                        <p:par>
                          <p:cTn id="17" fill="hold">
                            <p:stCondLst>
                              <p:cond delay="2000"/>
                            </p:stCondLst>
                            <p:childTnLst>
                              <p:par>
                                <p:cTn id="18" presetID="10" presetClass="exit" presetSubtype="0" fill="hold" grpId="1" nodeType="after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61"/>
                                        </p:tgtEl>
                                        <p:attrNameLst>
                                          <p:attrName>style.visibility</p:attrName>
                                        </p:attrNameLst>
                                      </p:cBhvr>
                                      <p:to>
                                        <p:strVal val="visible"/>
                                      </p:to>
                                    </p:set>
                                    <p:animEffect transition="in" filter="fade">
                                      <p:cBhvr>
                                        <p:cTn id="25" dur="500"/>
                                        <p:tgtEl>
                                          <p:spTgt spid="20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50" presetClass="path" presetSubtype="0" accel="50000" decel="50000" fill="hold" nodeType="clickEffect">
                                  <p:stCondLst>
                                    <p:cond delay="0"/>
                                  </p:stCondLst>
                                  <p:childTnLst>
                                    <p:animMotion origin="layout" path="M 2.77778E-6 3.10823E-6 L 0.00278 3.10823E-6 C 0.00399 3.10823E-6 0.0059 -0.04209 0.0059 -0.07586 L 0.0059 -0.14963 " pathEditMode="relative" rAng="0" ptsTypes="FfFF">
                                      <p:cBhvr>
                                        <p:cTn id="32" dur="2000" fill="hold"/>
                                        <p:tgtEl>
                                          <p:spTgt spid="2061"/>
                                        </p:tgtEl>
                                        <p:attrNameLst>
                                          <p:attrName>ppt_x</p:attrName>
                                          <p:attrName>ppt_y</p:attrName>
                                        </p:attrNameLst>
                                      </p:cBhvr>
                                      <p:rCtr x="295" y="-7493"/>
                                    </p:animMotion>
                                  </p:childTnLst>
                                </p:cTn>
                              </p:par>
                              <p:par>
                                <p:cTn id="33" presetID="6" presetClass="emph" presetSubtype="0" fill="hold" nodeType="withEffect">
                                  <p:stCondLst>
                                    <p:cond delay="0"/>
                                  </p:stCondLst>
                                  <p:childTnLst>
                                    <p:animScale>
                                      <p:cBhvr>
                                        <p:cTn id="34" dur="2000" fill="hold"/>
                                        <p:tgtEl>
                                          <p:spTgt spid="2061"/>
                                        </p:tgtEl>
                                      </p:cBhvr>
                                      <p:by x="50000" y="50000"/>
                                    </p:animScale>
                                  </p:childTnLst>
                                </p:cTn>
                              </p:par>
                            </p:childTnLst>
                          </p:cTn>
                        </p:par>
                        <p:par>
                          <p:cTn id="35" fill="hold">
                            <p:stCondLst>
                              <p:cond delay="2000"/>
                            </p:stCondLst>
                            <p:childTnLst>
                              <p:par>
                                <p:cTn id="36" presetID="10" presetClass="exit" presetSubtype="0" fill="hold" grpId="1" nodeType="after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8"/>
                                        </p:tgtEl>
                                        <p:attrNameLst>
                                          <p:attrName>style.visibility</p:attrName>
                                        </p:attrNameLst>
                                      </p:cBhvr>
                                      <p:to>
                                        <p:strVal val="visible"/>
                                      </p:to>
                                    </p:set>
                                    <p:animEffect transition="in" filter="fade">
                                      <p:cBhvr>
                                        <p:cTn id="43" dur="500"/>
                                        <p:tgtEl>
                                          <p:spTgt spid="20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6346E-6 L 0.12361 -4.6346E-6 C 0.17882 -4.6346E-6 0.2474 -0.0444 0.2474 -0.08025 L 0.24896 -0.15194 " pathEditMode="relative" rAng="0" ptsTypes="FfFF">
                                      <p:cBhvr>
                                        <p:cTn id="50" dur="2000" fill="hold"/>
                                        <p:tgtEl>
                                          <p:spTgt spid="2058"/>
                                        </p:tgtEl>
                                        <p:attrNameLst>
                                          <p:attrName>ppt_x</p:attrName>
                                          <p:attrName>ppt_y</p:attrName>
                                        </p:attrNameLst>
                                      </p:cBhvr>
                                      <p:rCtr x="12448" y="-7609"/>
                                    </p:animMotion>
                                  </p:childTnLst>
                                </p:cTn>
                              </p:par>
                              <p:par>
                                <p:cTn id="51" presetID="6" presetClass="emph" presetSubtype="0" fill="hold" nodeType="withEffect">
                                  <p:stCondLst>
                                    <p:cond delay="0"/>
                                  </p:stCondLst>
                                  <p:childTnLst>
                                    <p:animScale>
                                      <p:cBhvr>
                                        <p:cTn id="52" dur="2000" fill="hold"/>
                                        <p:tgtEl>
                                          <p:spTgt spid="2058"/>
                                        </p:tgtEl>
                                      </p:cBhvr>
                                      <p:by x="50000" y="50000"/>
                                    </p:animScale>
                                  </p:childTnLst>
                                </p:cTn>
                              </p:par>
                            </p:childTnLst>
                          </p:cTn>
                        </p:par>
                        <p:par>
                          <p:cTn id="53" fill="hold">
                            <p:stCondLst>
                              <p:cond delay="2000"/>
                            </p:stCondLst>
                            <p:childTnLst>
                              <p:par>
                                <p:cTn id="54" presetID="10" presetClass="exit" presetSubtype="0" fill="hold" grpId="1" nodeType="after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60"/>
                                        </p:tgtEl>
                                        <p:attrNameLst>
                                          <p:attrName>style.visibility</p:attrName>
                                        </p:attrNameLst>
                                      </p:cBhvr>
                                      <p:to>
                                        <p:strVal val="visible"/>
                                      </p:to>
                                    </p:set>
                                    <p:animEffect transition="in" filter="fade">
                                      <p:cBhvr>
                                        <p:cTn id="61" dur="500"/>
                                        <p:tgtEl>
                                          <p:spTgt spid="20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nodeType="clickEffect">
                                  <p:stCondLst>
                                    <p:cond delay="0"/>
                                  </p:stCondLst>
                                  <p:childTnLst>
                                    <p:animScale>
                                      <p:cBhvr>
                                        <p:cTn id="68" dur="2000" fill="hold"/>
                                        <p:tgtEl>
                                          <p:spTgt spid="2060"/>
                                        </p:tgtEl>
                                      </p:cBhvr>
                                      <p:by x="50000" y="50000"/>
                                    </p:animScale>
                                  </p:childTnLst>
                                </p:cTn>
                              </p:par>
                              <p:par>
                                <p:cTn id="69" presetID="50" presetClass="path" presetSubtype="0" accel="50000" decel="50000" fill="hold" nodeType="withEffect">
                                  <p:stCondLst>
                                    <p:cond delay="0"/>
                                  </p:stCondLst>
                                  <p:childTnLst>
                                    <p:animMotion origin="layout" path="M 1.38889E-6 -1.96115E-6 L -0.11997 -1.96115E-6 C -0.17379 -1.96115E-6 -0.23976 0.03978 -0.23976 0.07216 L -0.23976 0.14454 " pathEditMode="relative" rAng="0" ptsTypes="FfFF">
                                      <p:cBhvr>
                                        <p:cTn id="70" dur="2000" fill="hold"/>
                                        <p:tgtEl>
                                          <p:spTgt spid="2060"/>
                                        </p:tgtEl>
                                        <p:attrNameLst>
                                          <p:attrName>ppt_x</p:attrName>
                                          <p:attrName>ppt_y</p:attrName>
                                        </p:attrNameLst>
                                      </p:cBhvr>
                                      <p:rCtr x="-11997" y="7216"/>
                                    </p:animMotion>
                                  </p:childTnLst>
                                </p:cTn>
                              </p:par>
                            </p:childTnLst>
                          </p:cTn>
                        </p:par>
                        <p:par>
                          <p:cTn id="71" fill="hold">
                            <p:stCondLst>
                              <p:cond delay="2000"/>
                            </p:stCondLst>
                            <p:childTnLst>
                              <p:par>
                                <p:cTn id="72" presetID="10" presetClass="exit" presetSubtype="0" fill="hold" grpId="1" nodeType="after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56"/>
                                        </p:tgtEl>
                                        <p:attrNameLst>
                                          <p:attrName>style.visibility</p:attrName>
                                        </p:attrNameLst>
                                      </p:cBhvr>
                                      <p:to>
                                        <p:strVal val="visible"/>
                                      </p:to>
                                    </p:set>
                                    <p:animEffect transition="in" filter="fade">
                                      <p:cBhvr>
                                        <p:cTn id="79" dur="500"/>
                                        <p:tgtEl>
                                          <p:spTgt spid="205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mph" presetSubtype="0" fill="hold" nodeType="clickEffect">
                                  <p:stCondLst>
                                    <p:cond delay="0"/>
                                  </p:stCondLst>
                                  <p:childTnLst>
                                    <p:animScale>
                                      <p:cBhvr>
                                        <p:cTn id="86" dur="2000" fill="hold"/>
                                        <p:tgtEl>
                                          <p:spTgt spid="2056"/>
                                        </p:tgtEl>
                                      </p:cBhvr>
                                      <p:by x="50000" y="50000"/>
                                    </p:animScale>
                                  </p:childTnLst>
                                </p:cTn>
                              </p:par>
                              <p:par>
                                <p:cTn id="87" presetID="42" presetClass="path" presetSubtype="0" accel="50000" decel="50000" fill="hold" nodeType="withEffect">
                                  <p:stCondLst>
                                    <p:cond delay="0"/>
                                  </p:stCondLst>
                                  <p:childTnLst>
                                    <p:animMotion origin="layout" path="M -2.5E-6 1.70213E-6 L 0.00469 0.14269 " pathEditMode="relative" rAng="0" ptsTypes="AA">
                                      <p:cBhvr>
                                        <p:cTn id="88" dur="2000" fill="hold"/>
                                        <p:tgtEl>
                                          <p:spTgt spid="2056"/>
                                        </p:tgtEl>
                                        <p:attrNameLst>
                                          <p:attrName>ppt_x</p:attrName>
                                          <p:attrName>ppt_y</p:attrName>
                                        </p:attrNameLst>
                                      </p:cBhvr>
                                      <p:rCtr x="226" y="7123"/>
                                    </p:animMotion>
                                  </p:childTnLst>
                                </p:cTn>
                              </p:par>
                            </p:childTnLst>
                          </p:cTn>
                        </p:par>
                        <p:par>
                          <p:cTn id="89" fill="hold">
                            <p:stCondLst>
                              <p:cond delay="2000"/>
                            </p:stCondLst>
                            <p:childTnLst>
                              <p:par>
                                <p:cTn id="90" presetID="10" presetClass="exit" presetSubtype="0" fill="hold" grpId="1" nodeType="after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57"/>
                                        </p:tgtEl>
                                        <p:attrNameLst>
                                          <p:attrName>style.visibility</p:attrName>
                                        </p:attrNameLst>
                                      </p:cBhvr>
                                      <p:to>
                                        <p:strVal val="visible"/>
                                      </p:to>
                                    </p:set>
                                    <p:animEffect transition="in" filter="fade">
                                      <p:cBhvr>
                                        <p:cTn id="97" dur="500"/>
                                        <p:tgtEl>
                                          <p:spTgt spid="205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500"/>
                                        <p:tgtEl>
                                          <p:spTgt spid="21"/>
                                        </p:tgtEl>
                                      </p:cBhvr>
                                    </p:animEffect>
                                  </p:childTnLst>
                                </p:cTn>
                              </p:par>
                            </p:childTnLst>
                          </p:cTn>
                        </p:par>
                      </p:childTnLst>
                    </p:cTn>
                  </p:par>
                  <p:par>
                    <p:cTn id="101" fill="hold">
                      <p:stCondLst>
                        <p:cond delay="indefinite"/>
                      </p:stCondLst>
                      <p:childTnLst>
                        <p:par>
                          <p:cTn id="102" fill="hold">
                            <p:stCondLst>
                              <p:cond delay="0"/>
                            </p:stCondLst>
                            <p:childTnLst>
                              <p:par>
                                <p:cTn id="103" presetID="50" presetClass="path" presetSubtype="0" accel="50000" decel="50000" fill="hold" nodeType="clickEffect">
                                  <p:stCondLst>
                                    <p:cond delay="0"/>
                                  </p:stCondLst>
                                  <p:childTnLst>
                                    <p:animMotion origin="layout" path="M 4.72222E-6 4.82886E-6 L 0.12795 4.82886E-6 C 0.18541 4.82886E-6 0.25607 0.03946 0.25607 0.07184 L 0.25607 0.14461 " pathEditMode="relative" rAng="0" ptsTypes="FfFF">
                                      <p:cBhvr>
                                        <p:cTn id="104" dur="2000" fill="hold"/>
                                        <p:tgtEl>
                                          <p:spTgt spid="2057"/>
                                        </p:tgtEl>
                                        <p:attrNameLst>
                                          <p:attrName>ppt_x</p:attrName>
                                          <p:attrName>ppt_y</p:attrName>
                                        </p:attrNameLst>
                                      </p:cBhvr>
                                      <p:rCtr x="12795" y="7216"/>
                                    </p:animMotion>
                                  </p:childTnLst>
                                </p:cTn>
                              </p:par>
                              <p:par>
                                <p:cTn id="105" presetID="6" presetClass="emph" presetSubtype="0" fill="hold" nodeType="withEffect">
                                  <p:stCondLst>
                                    <p:cond delay="0"/>
                                  </p:stCondLst>
                                  <p:childTnLst>
                                    <p:animScale>
                                      <p:cBhvr>
                                        <p:cTn id="106" dur="2000" fill="hold"/>
                                        <p:tgtEl>
                                          <p:spTgt spid="2057"/>
                                        </p:tgtEl>
                                      </p:cBhvr>
                                      <p:by x="50000" y="50000"/>
                                    </p:animScale>
                                  </p:childTnLst>
                                </p:cTn>
                              </p:par>
                            </p:childTnLst>
                          </p:cTn>
                        </p:par>
                        <p:par>
                          <p:cTn id="107" fill="hold">
                            <p:stCondLst>
                              <p:cond delay="2000"/>
                            </p:stCondLst>
                            <p:childTnLst>
                              <p:par>
                                <p:cTn id="108" presetID="10" presetClass="exit" presetSubtype="0" fill="hold" grpId="1" nodeType="afterEffect">
                                  <p:stCondLst>
                                    <p:cond delay="0"/>
                                  </p:stCondLst>
                                  <p:childTnLst>
                                    <p:animEffect transition="out" filter="fade">
                                      <p:cBhvr>
                                        <p:cTn id="109" dur="500"/>
                                        <p:tgtEl>
                                          <p:spTgt spid="21"/>
                                        </p:tgtEl>
                                      </p:cBhvr>
                                    </p:animEffect>
                                    <p:set>
                                      <p:cBhvr>
                                        <p:cTn id="11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20" grpId="0"/>
      <p:bldP spid="20" grpId="1"/>
      <p:bldP spid="21" grpId="0"/>
      <p:bldP spid="21" grpId="1"/>
      <p:bldP spid="22" grpId="0"/>
      <p:bldP spid="22" grpId="1"/>
    </p:bldLst>
  </p:timing>
</p:sld>
</file>

<file path=ppt/theme/theme1.xml><?xml version="1.0" encoding="utf-8"?>
<a:theme xmlns:a="http://schemas.openxmlformats.org/drawingml/2006/main" name="SECTION ">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ND ">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TITLE">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ONTENT">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ITLE">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CONTENT">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8956</TotalTime>
  <Words>1264</Words>
  <Application>Microsoft Office PowerPoint</Application>
  <PresentationFormat>On-screen Show (16:9)</PresentationFormat>
  <Paragraphs>253</Paragraphs>
  <Slides>16</Slides>
  <Notes>14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16</vt:i4>
      </vt:variant>
    </vt:vector>
  </HeadingPairs>
  <TitlesOfParts>
    <vt:vector size="32" baseType="lpstr">
      <vt:lpstr>Arial</vt:lpstr>
      <vt:lpstr>Arial Black</vt:lpstr>
      <vt:lpstr>Calibri</vt:lpstr>
      <vt:lpstr>Calibri Light</vt:lpstr>
      <vt:lpstr>Calibri-Bold</vt:lpstr>
      <vt:lpstr>Calibri-Light</vt:lpstr>
      <vt:lpstr>Georgia</vt:lpstr>
      <vt:lpstr>Pristina</vt:lpstr>
      <vt:lpstr>ZapfDingbats</vt:lpstr>
      <vt:lpstr>SECTION </vt:lpstr>
      <vt:lpstr>CONTENT</vt:lpstr>
      <vt:lpstr>END </vt:lpstr>
      <vt:lpstr>1_TITLE</vt:lpstr>
      <vt:lpstr>1_CONTENT</vt:lpstr>
      <vt:lpstr>TITLE</vt:lpstr>
      <vt:lpstr>2_CONTENT</vt:lpstr>
      <vt:lpstr>Employer Panel Discussion</vt:lpstr>
      <vt:lpstr>Our Purpose</vt:lpstr>
      <vt:lpstr>The Realization of SE2</vt:lpstr>
      <vt:lpstr>Why our many Clients Use Us</vt:lpstr>
      <vt:lpstr>Our Market Positioning</vt:lpstr>
      <vt:lpstr>Industry Analyst Recognitions</vt:lpstr>
      <vt:lpstr>SE2 Global Delivery</vt:lpstr>
      <vt:lpstr>Background to the Waterford Site</vt:lpstr>
      <vt:lpstr>SE2 Ireland Roles and Purposes</vt:lpstr>
      <vt:lpstr>PowerPoint Presentation</vt:lpstr>
      <vt:lpstr>Waterford Office</vt:lpstr>
      <vt:lpstr>What has SE2 ever done for me?</vt:lpstr>
      <vt:lpstr>Sports and Social Events</vt:lpstr>
      <vt:lpstr>Corporate Social Responsibility</vt:lpstr>
      <vt:lpstr>Further Education with WIT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McGoldrick, Ian</cp:lastModifiedBy>
  <cp:revision>347</cp:revision>
  <cp:lastPrinted>2017-03-22T09:14:19Z</cp:lastPrinted>
  <dcterms:created xsi:type="dcterms:W3CDTF">2010-04-12T23:12:02Z</dcterms:created>
  <dcterms:modified xsi:type="dcterms:W3CDTF">2019-06-11T09:39:43Z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_NewReviewCycle">
    <vt:lpwstr/>
  </property>
  <property fmtid="{D5CDD505-2E9C-101B-9397-08002B2CF9AE}" pid="4" name="_AdHocReviewCycleID">
    <vt:i4>1790908918</vt:i4>
  </property>
  <property fmtid="{D5CDD505-2E9C-101B-9397-08002B2CF9AE}" pid="5" name="_EmailSubject">
    <vt:lpwstr>HDip event this Friday</vt:lpwstr>
  </property>
  <property fmtid="{D5CDD505-2E9C-101B-9397-08002B2CF9AE}" pid="6" name="_AuthorEmail">
    <vt:lpwstr>Ian.McGoldrick@se2.com</vt:lpwstr>
  </property>
  <property fmtid="{D5CDD505-2E9C-101B-9397-08002B2CF9AE}" pid="7" name="_AuthorEmailDisplayName">
    <vt:lpwstr>McGoldrick, Ian</vt:lpwstr>
  </property>
</Properties>
</file>